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6" r:id="rId5"/>
    <p:sldId id="275" r:id="rId6"/>
    <p:sldId id="270" r:id="rId7"/>
    <p:sldId id="259" r:id="rId8"/>
    <p:sldId id="260" r:id="rId9"/>
    <p:sldId id="261" r:id="rId10"/>
    <p:sldId id="263" r:id="rId11"/>
    <p:sldId id="265" r:id="rId12"/>
    <p:sldId id="264" r:id="rId13"/>
    <p:sldId id="266" r:id="rId14"/>
    <p:sldId id="267" r:id="rId15"/>
    <p:sldId id="273" r:id="rId16"/>
    <p:sldId id="269" r:id="rId17"/>
    <p:sldId id="262" r:id="rId18"/>
    <p:sldId id="272" r:id="rId19"/>
    <p:sldId id="268" r:id="rId20"/>
    <p:sldId id="27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AB2"/>
    <a:srgbClr val="9B0000"/>
    <a:srgbClr val="FF66CC"/>
    <a:srgbClr val="B77652"/>
    <a:srgbClr val="008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65" autoAdjust="0"/>
  </p:normalViewPr>
  <p:slideViewPr>
    <p:cSldViewPr snapToGrid="0">
      <p:cViewPr varScale="1">
        <p:scale>
          <a:sx n="69" d="100"/>
          <a:sy n="69" d="100"/>
        </p:scale>
        <p:origin x="120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7B70-1BC7-4AC2-A477-A10C63BCA4E5}" type="datetimeFigureOut">
              <a:rPr lang="zh-CN" altLang="en-US" smtClean="0"/>
              <a:t>2020/8/4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91DED-6F52-4DF2-A125-34E51F3267C9}" type="slidenum">
              <a:rPr lang="zh-CN" altLang="en-US" smtClean="0"/>
              <a:t>‹#›</a:t>
            </a:fld>
            <a:endParaRPr lang="zh-CN" altLang="en-US"/>
          </a:p>
        </p:txBody>
      </p:sp>
    </p:spTree>
    <p:extLst>
      <p:ext uri="{BB962C8B-B14F-4D97-AF65-F5344CB8AC3E}">
        <p14:creationId xmlns:p14="http://schemas.microsoft.com/office/powerpoint/2010/main" val="93515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3</a:t>
            </a:fld>
            <a:endParaRPr lang="zh-CN" altLang="en-US"/>
          </a:p>
        </p:txBody>
      </p:sp>
    </p:spTree>
    <p:extLst>
      <p:ext uri="{BB962C8B-B14F-4D97-AF65-F5344CB8AC3E}">
        <p14:creationId xmlns:p14="http://schemas.microsoft.com/office/powerpoint/2010/main" val="917340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4</a:t>
            </a:fld>
            <a:endParaRPr lang="zh-CN" altLang="en-US"/>
          </a:p>
        </p:txBody>
      </p:sp>
    </p:spTree>
    <p:extLst>
      <p:ext uri="{BB962C8B-B14F-4D97-AF65-F5344CB8AC3E}">
        <p14:creationId xmlns:p14="http://schemas.microsoft.com/office/powerpoint/2010/main" val="54390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6</a:t>
            </a:fld>
            <a:endParaRPr lang="zh-CN" altLang="en-US"/>
          </a:p>
        </p:txBody>
      </p:sp>
    </p:spTree>
    <p:extLst>
      <p:ext uri="{BB962C8B-B14F-4D97-AF65-F5344CB8AC3E}">
        <p14:creationId xmlns:p14="http://schemas.microsoft.com/office/powerpoint/2010/main" val="325609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I would like to introduce the cavity magnon polariton.</a:t>
            </a:r>
          </a:p>
          <a:p>
            <a:endParaRPr lang="en-US" altLang="zh-CN" dirty="0"/>
          </a:p>
          <a:p>
            <a:r>
              <a:rPr lang="en-US" altLang="zh-CN" dirty="0"/>
              <a:t>Why do we study the magnon, and magnon polariton. </a:t>
            </a:r>
          </a:p>
          <a:p>
            <a:endParaRPr lang="en-US" altLang="zh-CN" dirty="0"/>
          </a:p>
          <a:p>
            <a:r>
              <a:rPr lang="en-US" altLang="zh-CN" dirty="0"/>
              <a:t>1 . The magnon is essential for spintronics, because the magnon is a quantized spin wave.  The spintronics are different from electronics because it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7</a:t>
            </a:fld>
            <a:endParaRPr lang="zh-CN" altLang="en-US"/>
          </a:p>
        </p:txBody>
      </p:sp>
    </p:spTree>
    <p:extLst>
      <p:ext uri="{BB962C8B-B14F-4D97-AF65-F5344CB8AC3E}">
        <p14:creationId xmlns:p14="http://schemas.microsoft.com/office/powerpoint/2010/main" val="395775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introduce our first experimental work, we have used a split-ring resonator and  the cross-shaped microstrip cavity to realize the dissipative coupling. </a:t>
            </a:r>
          </a:p>
          <a:p>
            <a:r>
              <a:rPr lang="en-US" altLang="zh-CN" dirty="0"/>
              <a:t>As the experiment setup shows, we placed the split ring resonator above the cross cavity, and measure the transmission of the system. </a:t>
            </a:r>
          </a:p>
          <a:p>
            <a:r>
              <a:rPr lang="en-US" altLang="zh-CN" dirty="0"/>
              <a:t>As we change the size of the split-ring, we are able to tune the resonant frequency. </a:t>
            </a:r>
          </a:p>
          <a:p>
            <a:endParaRPr lang="en-US" altLang="zh-CN" dirty="0"/>
          </a:p>
          <a:p>
            <a:r>
              <a:rPr lang="en-US" altLang="zh-CN" dirty="0"/>
              <a:t>The spectra was shown in figure (a) for different split-rings.   As you can see from the curves, we can observe the cavity-like hybridized mode and split-ring-resonator like modes from the figure.</a:t>
            </a:r>
          </a:p>
          <a:p>
            <a:endParaRPr lang="en-US" altLang="zh-CN" dirty="0"/>
          </a:p>
          <a:p>
            <a:r>
              <a:rPr lang="en-US" altLang="zh-CN" dirty="0"/>
              <a:t>If we read the hybridized mode frequency, we can get the level attraction in dispersion shown in figure (b), this corresponds to the real part of the eigenvalue we calculated from theory.</a:t>
            </a:r>
          </a:p>
          <a:p>
            <a:r>
              <a:rPr lang="en-US" altLang="zh-CN" dirty="0"/>
              <a:t> Also, if we fit the linewidth of the modes, we would get the linewidth in figure (c),  and this corresponds to the imaginary of the linewidth. </a:t>
            </a:r>
          </a:p>
          <a:p>
            <a:r>
              <a:rPr lang="en-US" altLang="zh-CN" dirty="0"/>
              <a:t>Notice the linewidth are shown in log scale, one of the properties in dissipative coupling is zero-damping. </a:t>
            </a:r>
          </a:p>
          <a:p>
            <a:r>
              <a:rPr lang="en-US" altLang="zh-CN" dirty="0"/>
              <a:t>We are about to utilize this property and propose practical applications for microwave devices.</a:t>
            </a:r>
          </a:p>
          <a:p>
            <a:endParaRPr lang="en-US" altLang="zh-CN"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10</a:t>
            </a:fld>
            <a:endParaRPr lang="zh-CN" altLang="en-US"/>
          </a:p>
        </p:txBody>
      </p:sp>
    </p:spTree>
    <p:extLst>
      <p:ext uri="{BB962C8B-B14F-4D97-AF65-F5344CB8AC3E}">
        <p14:creationId xmlns:p14="http://schemas.microsoft.com/office/powerpoint/2010/main" val="362758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(a) shows a typical spectrum measured near the zero damping condition, the spectrum is given by (a) shows a asymmetry behavior. This asymmetry transmission can be interpreted as Fano resonance. </a:t>
            </a:r>
          </a:p>
          <a:p>
            <a:r>
              <a:rPr lang="en-US" altLang="zh-CN" dirty="0"/>
              <a:t>The measured phase is shown in figure (b). </a:t>
            </a:r>
          </a:p>
          <a:p>
            <a:r>
              <a:rPr lang="en-US" altLang="zh-CN" dirty="0"/>
              <a:t>From the transmission, we can know the zero-damping condition is very  close to the antiresonance. Where the antiresonance is related to the bare frequency of the split-ring resonator.</a:t>
            </a:r>
          </a:p>
          <a:p>
            <a:endParaRPr lang="en-US" altLang="zh-CN" dirty="0"/>
          </a:p>
          <a:p>
            <a:r>
              <a:rPr lang="en-US" altLang="zh-CN" dirty="0"/>
              <a:t>Our system have demonstrated the transmission from complete distinction zero to complete transmission one in a relative narrow window. </a:t>
            </a:r>
          </a:p>
          <a:p>
            <a:r>
              <a:rPr lang="en-US" altLang="zh-CN" dirty="0"/>
              <a:t>If we take the zero transmission corresponds to </a:t>
            </a:r>
            <a:r>
              <a:rPr lang="zh-CN" altLang="en-US" dirty="0"/>
              <a:t>“</a:t>
            </a:r>
            <a:r>
              <a:rPr lang="en-US" altLang="zh-CN" dirty="0"/>
              <a:t>off”, and  transmission “1” is “on”. The narrow window bring us the potential to quickly shift from 0 to 1 or 0 to 1, which makes this device as a microwave switch. </a:t>
            </a:r>
          </a:p>
          <a:p>
            <a:r>
              <a:rPr lang="en-US" altLang="zh-CN" dirty="0"/>
              <a:t>This system have potential to design microwave switching device.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11</a:t>
            </a:fld>
            <a:endParaRPr lang="zh-CN" altLang="en-US"/>
          </a:p>
        </p:txBody>
      </p:sp>
    </p:spTree>
    <p:extLst>
      <p:ext uri="{BB962C8B-B14F-4D97-AF65-F5344CB8AC3E}">
        <p14:creationId xmlns:p14="http://schemas.microsoft.com/office/powerpoint/2010/main" val="772997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loaded a varactor onto the split-ring resonator. Since the resonant frequency are determined by the effective inductance and capacitance. We can use the varactor diode integrated on the split-ring resonator, and use a voltage source to control the capacitance, and  therefore to vary the resonant frequency of the split-ring resonator. </a:t>
            </a:r>
          </a:p>
          <a:p>
            <a:r>
              <a:rPr lang="en-US" altLang="zh-CN" dirty="0"/>
              <a:t>By using this active tunable split ring resonator, we have realized the voltage controlled level attraction shown in figure (a).  </a:t>
            </a:r>
          </a:p>
          <a:p>
            <a:r>
              <a:rPr lang="en-US" altLang="zh-CN" dirty="0"/>
              <a:t>The spectrum on black arrow was shown in figure (b). From figure (b), we can see the cavity like mode is a very sharp deep. If we zoom it in we can fit this mode linewidth see figure (c). The linewidth we fitted is only 30 Hz and corresponded to a quality factor over ten to the power of 7, which higher than 30 million compare to typical several hundred in traditional planar microstrip resonator. </a:t>
            </a:r>
          </a:p>
          <a:p>
            <a:endParaRPr lang="en-US" altLang="zh-CN" dirty="0"/>
          </a:p>
          <a:p>
            <a:r>
              <a:rPr lang="en-US" altLang="zh-CN" dirty="0"/>
              <a:t>Such high quality factor bring a great improvement on frequency resolution and therefore offers a new approach to perform highly sensitive detection or design sensor. </a:t>
            </a:r>
            <a:endParaRPr lang="zh-CN" altLang="en-US" dirty="0"/>
          </a:p>
        </p:txBody>
      </p:sp>
      <p:sp>
        <p:nvSpPr>
          <p:cNvPr id="4" name="灯片编号占位符 3"/>
          <p:cNvSpPr>
            <a:spLocks noGrp="1"/>
          </p:cNvSpPr>
          <p:nvPr>
            <p:ph type="sldNum" sz="quarter" idx="5"/>
          </p:nvPr>
        </p:nvSpPr>
        <p:spPr/>
        <p:txBody>
          <a:bodyPr/>
          <a:lstStyle/>
          <a:p>
            <a:fld id="{B2691DED-6F52-4DF2-A125-34E51F3267C9}" type="slidenum">
              <a:rPr lang="zh-CN" altLang="en-US" smtClean="0"/>
              <a:t>12</a:t>
            </a:fld>
            <a:endParaRPr lang="zh-CN" altLang="en-US"/>
          </a:p>
        </p:txBody>
      </p:sp>
    </p:spTree>
    <p:extLst>
      <p:ext uri="{BB962C8B-B14F-4D97-AF65-F5344CB8AC3E}">
        <p14:creationId xmlns:p14="http://schemas.microsoft.com/office/powerpoint/2010/main" val="25282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nonreciprocal transmission is highly demand in quantum information procession. Especially for the quantum information storage unit – qubit. The qubits are very sensitive and even a small amount of back leakage would spoil its lifetime,</a:t>
            </a:r>
            <a:r>
              <a:rPr lang="zh-CN" altLang="en-US" dirty="0"/>
              <a:t> </a:t>
            </a:r>
            <a:r>
              <a:rPr lang="en-US" altLang="zh-CN" dirty="0"/>
              <a:t>and</a:t>
            </a:r>
            <a:r>
              <a:rPr lang="zh-CN" altLang="en-US" dirty="0"/>
              <a:t> </a:t>
            </a:r>
            <a:r>
              <a:rPr lang="en-US" altLang="zh-CN" dirty="0"/>
              <a:t>this</a:t>
            </a:r>
            <a:r>
              <a:rPr lang="zh-CN" altLang="en-US" dirty="0"/>
              <a:t> </a:t>
            </a:r>
            <a:r>
              <a:rPr lang="en-US" altLang="zh-CN" dirty="0"/>
              <a:t>would result the loss of quantum information. To overcome this unstable difficulties, we need the nonreciprocal device to read out the information from the qubit and at the mean time, protect the information in qubit from noisy environment. </a:t>
            </a:r>
          </a:p>
          <a:p>
            <a:endParaRPr lang="en-US" altLang="zh-CN" dirty="0"/>
          </a:p>
          <a:p>
            <a:r>
              <a:rPr lang="en-US" altLang="zh-CN" dirty="0"/>
              <a:t>The nonreciprocity, as the name suggests, is a signal can transmitted from one way and blocked from the other way. Which is also known as the unidirectional transmission or unidirectional invisibility. In the previous work by Dr. Wang, they has discovered the nonreciprocal phenomenon by utilizing the dissipative coupling.</a:t>
            </a:r>
          </a:p>
          <a:p>
            <a:r>
              <a:rPr lang="en-US" altLang="zh-CN" dirty="0"/>
              <a:t>From figure we took from the paper, the transmission shows a nonreciprocal behavior in the blue region. </a:t>
            </a:r>
          </a:p>
          <a:p>
            <a:endParaRPr lang="en-US" altLang="zh-CN" dirty="0"/>
          </a:p>
          <a:p>
            <a:r>
              <a:rPr lang="en-US" altLang="zh-CN" dirty="0"/>
              <a:t>The experiment setup was given in left-bottom corner, we used a YIG sphere to be the magnon and the cross cavity to generate photon cavity.</a:t>
            </a:r>
          </a:p>
        </p:txBody>
      </p:sp>
      <p:sp>
        <p:nvSpPr>
          <p:cNvPr id="4" name="灯片编号占位符 3"/>
          <p:cNvSpPr>
            <a:spLocks noGrp="1"/>
          </p:cNvSpPr>
          <p:nvPr>
            <p:ph type="sldNum" sz="quarter" idx="5"/>
          </p:nvPr>
        </p:nvSpPr>
        <p:spPr/>
        <p:txBody>
          <a:bodyPr/>
          <a:lstStyle/>
          <a:p>
            <a:fld id="{B2691DED-6F52-4DF2-A125-34E51F3267C9}" type="slidenum">
              <a:rPr lang="zh-CN" altLang="en-US" smtClean="0"/>
              <a:t>13</a:t>
            </a:fld>
            <a:endParaRPr lang="zh-CN" altLang="en-US"/>
          </a:p>
        </p:txBody>
      </p:sp>
    </p:spTree>
    <p:extLst>
      <p:ext uri="{BB962C8B-B14F-4D97-AF65-F5344CB8AC3E}">
        <p14:creationId xmlns:p14="http://schemas.microsoft.com/office/powerpoint/2010/main" val="2042938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DF9CE-1414-4D81-BDDB-3AF6BFA4FB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0251E5-D724-4D78-87A7-7CBC8E8C58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5FFC37-4914-4C7C-AF1C-D167ABB79CC6}"/>
              </a:ext>
            </a:extLst>
          </p:cNvPr>
          <p:cNvSpPr>
            <a:spLocks noGrp="1"/>
          </p:cNvSpPr>
          <p:nvPr>
            <p:ph type="dt" sz="half" idx="10"/>
          </p:nvPr>
        </p:nvSpPr>
        <p:spPr/>
        <p:txBody>
          <a:bodyPr/>
          <a:lstStyle/>
          <a:p>
            <a:fld id="{A164AA74-8E49-48EB-8FCB-4724AE13B588}" type="datetime1">
              <a:rPr lang="zh-CN" altLang="en-US" smtClean="0"/>
              <a:t>2020/8/4</a:t>
            </a:fld>
            <a:endParaRPr lang="zh-CN" altLang="en-US"/>
          </a:p>
        </p:txBody>
      </p:sp>
      <p:sp>
        <p:nvSpPr>
          <p:cNvPr id="5" name="页脚占位符 4">
            <a:extLst>
              <a:ext uri="{FF2B5EF4-FFF2-40B4-BE49-F238E27FC236}">
                <a16:creationId xmlns:a16="http://schemas.microsoft.com/office/drawing/2014/main" id="{73483B86-3E98-4AE2-9E27-9CE48ED0CBCB}"/>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217F8C98-BFFE-47CE-AC93-0EAC3B3ACCE9}"/>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304931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5B830-A5DB-4E54-8A01-DB6432CB32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CE84E7-33C8-4840-B982-0B8847F5DA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B5C9D0-6C33-4B52-B439-47084C09F707}"/>
              </a:ext>
            </a:extLst>
          </p:cNvPr>
          <p:cNvSpPr>
            <a:spLocks noGrp="1"/>
          </p:cNvSpPr>
          <p:nvPr>
            <p:ph type="dt" sz="half" idx="10"/>
          </p:nvPr>
        </p:nvSpPr>
        <p:spPr/>
        <p:txBody>
          <a:bodyPr/>
          <a:lstStyle/>
          <a:p>
            <a:fld id="{FBC9378E-9637-4AD5-80DD-29B56DEA869E}" type="datetime1">
              <a:rPr lang="zh-CN" altLang="en-US" smtClean="0"/>
              <a:t>2020/8/4</a:t>
            </a:fld>
            <a:endParaRPr lang="zh-CN" altLang="en-US"/>
          </a:p>
        </p:txBody>
      </p:sp>
      <p:sp>
        <p:nvSpPr>
          <p:cNvPr id="5" name="页脚占位符 4">
            <a:extLst>
              <a:ext uri="{FF2B5EF4-FFF2-40B4-BE49-F238E27FC236}">
                <a16:creationId xmlns:a16="http://schemas.microsoft.com/office/drawing/2014/main" id="{2E6CE1AA-AC2A-47D5-8011-7F14329443F8}"/>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2417B66C-2508-478F-88C6-428C3FA909E9}"/>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77597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320E1E-BFBB-43A6-8DE4-9EF8AE3A12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5228C5-8048-4F08-9DDF-1F342378F7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CF8396-554B-49EA-827A-15B7E0553F39}"/>
              </a:ext>
            </a:extLst>
          </p:cNvPr>
          <p:cNvSpPr>
            <a:spLocks noGrp="1"/>
          </p:cNvSpPr>
          <p:nvPr>
            <p:ph type="dt" sz="half" idx="10"/>
          </p:nvPr>
        </p:nvSpPr>
        <p:spPr/>
        <p:txBody>
          <a:bodyPr/>
          <a:lstStyle/>
          <a:p>
            <a:fld id="{D950E69A-F6E3-4D41-9458-F429AD1E1A1C}" type="datetime1">
              <a:rPr lang="zh-CN" altLang="en-US" smtClean="0"/>
              <a:t>2020/8/4</a:t>
            </a:fld>
            <a:endParaRPr lang="zh-CN" altLang="en-US"/>
          </a:p>
        </p:txBody>
      </p:sp>
      <p:sp>
        <p:nvSpPr>
          <p:cNvPr id="5" name="页脚占位符 4">
            <a:extLst>
              <a:ext uri="{FF2B5EF4-FFF2-40B4-BE49-F238E27FC236}">
                <a16:creationId xmlns:a16="http://schemas.microsoft.com/office/drawing/2014/main" id="{48D63FFB-1AD0-481C-B665-129A53A523D5}"/>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0EA887B3-B1B8-4E3D-8DDD-AB57734DED10}"/>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2460991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CBA8C-82F5-4A37-AAED-86100AF415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6F547-CFEF-4F59-9A45-2522AF8B818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132A8A-B87E-4D45-86E6-79C0804FEE43}"/>
              </a:ext>
            </a:extLst>
          </p:cNvPr>
          <p:cNvSpPr>
            <a:spLocks noGrp="1"/>
          </p:cNvSpPr>
          <p:nvPr>
            <p:ph type="dt" sz="half" idx="10"/>
          </p:nvPr>
        </p:nvSpPr>
        <p:spPr/>
        <p:txBody>
          <a:bodyPr/>
          <a:lstStyle/>
          <a:p>
            <a:fld id="{D98B14EB-6D2A-40ED-B9FF-66134D74B755}" type="datetime1">
              <a:rPr lang="zh-CN" altLang="en-US" smtClean="0"/>
              <a:t>2020/8/4</a:t>
            </a:fld>
            <a:endParaRPr lang="zh-CN" altLang="en-US"/>
          </a:p>
        </p:txBody>
      </p:sp>
      <p:sp>
        <p:nvSpPr>
          <p:cNvPr id="5" name="页脚占位符 4">
            <a:extLst>
              <a:ext uri="{FF2B5EF4-FFF2-40B4-BE49-F238E27FC236}">
                <a16:creationId xmlns:a16="http://schemas.microsoft.com/office/drawing/2014/main" id="{E39A49FC-3032-4A61-AF12-36004BC93264}"/>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B520974D-944D-465D-81FF-166CA1C7DCDE}"/>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118943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0DF5C-3128-411C-B5CD-EC4916D67E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7FE0304-5C52-4C3F-AE1C-9EEDDDD71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151B31-47D3-4894-88AC-13C4A5B47B04}"/>
              </a:ext>
            </a:extLst>
          </p:cNvPr>
          <p:cNvSpPr>
            <a:spLocks noGrp="1"/>
          </p:cNvSpPr>
          <p:nvPr>
            <p:ph type="dt" sz="half" idx="10"/>
          </p:nvPr>
        </p:nvSpPr>
        <p:spPr/>
        <p:txBody>
          <a:bodyPr/>
          <a:lstStyle/>
          <a:p>
            <a:fld id="{FF5F7752-14D9-4094-9FAE-61F2EE20CFD1}" type="datetime1">
              <a:rPr lang="zh-CN" altLang="en-US" smtClean="0"/>
              <a:t>2020/8/4</a:t>
            </a:fld>
            <a:endParaRPr lang="zh-CN" altLang="en-US"/>
          </a:p>
        </p:txBody>
      </p:sp>
      <p:sp>
        <p:nvSpPr>
          <p:cNvPr id="5" name="页脚占位符 4">
            <a:extLst>
              <a:ext uri="{FF2B5EF4-FFF2-40B4-BE49-F238E27FC236}">
                <a16:creationId xmlns:a16="http://schemas.microsoft.com/office/drawing/2014/main" id="{7B717384-53ED-4D4B-8CC4-4591EDD8E3B9}"/>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FC5E7D10-BE16-4F9E-94E0-A714BE3A99B7}"/>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311241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E4F8B-C8CD-4A0D-BFBC-9CFC5E704F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BBDB49-9C9E-4D65-976B-E11F38C2ED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FAD4FA-0076-4598-91E8-A2C05C476D7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5F8451-29FE-4F40-9BFE-BD94F58348EA}"/>
              </a:ext>
            </a:extLst>
          </p:cNvPr>
          <p:cNvSpPr>
            <a:spLocks noGrp="1"/>
          </p:cNvSpPr>
          <p:nvPr>
            <p:ph type="dt" sz="half" idx="10"/>
          </p:nvPr>
        </p:nvSpPr>
        <p:spPr/>
        <p:txBody>
          <a:bodyPr/>
          <a:lstStyle/>
          <a:p>
            <a:fld id="{BFD64919-A43F-4CD1-B593-9A8A0B5DB7C2}" type="datetime1">
              <a:rPr lang="zh-CN" altLang="en-US" smtClean="0"/>
              <a:t>2020/8/4</a:t>
            </a:fld>
            <a:endParaRPr lang="zh-CN" altLang="en-US"/>
          </a:p>
        </p:txBody>
      </p:sp>
      <p:sp>
        <p:nvSpPr>
          <p:cNvPr id="6" name="页脚占位符 5">
            <a:extLst>
              <a:ext uri="{FF2B5EF4-FFF2-40B4-BE49-F238E27FC236}">
                <a16:creationId xmlns:a16="http://schemas.microsoft.com/office/drawing/2014/main" id="{03320D03-9654-4DB1-82B0-D5CAFE701F17}"/>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7" name="灯片编号占位符 6">
            <a:extLst>
              <a:ext uri="{FF2B5EF4-FFF2-40B4-BE49-F238E27FC236}">
                <a16:creationId xmlns:a16="http://schemas.microsoft.com/office/drawing/2014/main" id="{E92C1540-AA96-4AD4-A2BF-C5BA2928B4DD}"/>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2330979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A771C-8AD9-41AB-9F8C-B344B9EE66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73E7E-9AA2-4CDF-BB79-243D6516F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3E00C6-8D1B-4FE2-9D66-D749E5B6A45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1D7592-548F-4409-A856-B456B7EA69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B1A112-03C6-459C-A0AF-0EB2FE32EE9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AC1182-9551-4E68-8FDB-46843C9AE387}"/>
              </a:ext>
            </a:extLst>
          </p:cNvPr>
          <p:cNvSpPr>
            <a:spLocks noGrp="1"/>
          </p:cNvSpPr>
          <p:nvPr>
            <p:ph type="dt" sz="half" idx="10"/>
          </p:nvPr>
        </p:nvSpPr>
        <p:spPr/>
        <p:txBody>
          <a:bodyPr/>
          <a:lstStyle/>
          <a:p>
            <a:fld id="{55B8556D-1429-4167-ACB3-E3C5C54A0F24}" type="datetime1">
              <a:rPr lang="zh-CN" altLang="en-US" smtClean="0"/>
              <a:t>2020/8/4</a:t>
            </a:fld>
            <a:endParaRPr lang="zh-CN" altLang="en-US"/>
          </a:p>
        </p:txBody>
      </p:sp>
      <p:sp>
        <p:nvSpPr>
          <p:cNvPr id="8" name="页脚占位符 7">
            <a:extLst>
              <a:ext uri="{FF2B5EF4-FFF2-40B4-BE49-F238E27FC236}">
                <a16:creationId xmlns:a16="http://schemas.microsoft.com/office/drawing/2014/main" id="{5C7FA379-70A7-4B4B-9B5C-CF8C60B5E2E5}"/>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9" name="灯片编号占位符 8">
            <a:extLst>
              <a:ext uri="{FF2B5EF4-FFF2-40B4-BE49-F238E27FC236}">
                <a16:creationId xmlns:a16="http://schemas.microsoft.com/office/drawing/2014/main" id="{E79F001E-C78D-4F5E-8C6B-7868A7525D4B}"/>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10249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6FDAA-9A79-46B5-8932-9CC847C11B9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E5ABF6-93E7-4EC6-8025-A83351A09F7C}"/>
              </a:ext>
            </a:extLst>
          </p:cNvPr>
          <p:cNvSpPr>
            <a:spLocks noGrp="1"/>
          </p:cNvSpPr>
          <p:nvPr>
            <p:ph type="dt" sz="half" idx="10"/>
          </p:nvPr>
        </p:nvSpPr>
        <p:spPr/>
        <p:txBody>
          <a:bodyPr/>
          <a:lstStyle/>
          <a:p>
            <a:fld id="{B67DADD2-CADC-41D8-BC28-D55A491B79E0}" type="datetime1">
              <a:rPr lang="zh-CN" altLang="en-US" smtClean="0"/>
              <a:t>2020/8/4</a:t>
            </a:fld>
            <a:endParaRPr lang="zh-CN" altLang="en-US"/>
          </a:p>
        </p:txBody>
      </p:sp>
      <p:sp>
        <p:nvSpPr>
          <p:cNvPr id="4" name="页脚占位符 3">
            <a:extLst>
              <a:ext uri="{FF2B5EF4-FFF2-40B4-BE49-F238E27FC236}">
                <a16:creationId xmlns:a16="http://schemas.microsoft.com/office/drawing/2014/main" id="{BFBB4A1C-6CFD-4384-8E01-8E2324E49222}"/>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5" name="灯片编号占位符 4">
            <a:extLst>
              <a:ext uri="{FF2B5EF4-FFF2-40B4-BE49-F238E27FC236}">
                <a16:creationId xmlns:a16="http://schemas.microsoft.com/office/drawing/2014/main" id="{08F838FC-662F-453E-B219-D6EB73F71E9F}"/>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2555202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445497-06EC-43D4-9D4B-93B709DA5105}"/>
              </a:ext>
            </a:extLst>
          </p:cNvPr>
          <p:cNvSpPr>
            <a:spLocks noGrp="1"/>
          </p:cNvSpPr>
          <p:nvPr>
            <p:ph type="dt" sz="half" idx="10"/>
          </p:nvPr>
        </p:nvSpPr>
        <p:spPr/>
        <p:txBody>
          <a:bodyPr/>
          <a:lstStyle/>
          <a:p>
            <a:fld id="{349B8369-3D57-4D1B-A717-41FA55956DD9}" type="datetime1">
              <a:rPr lang="zh-CN" altLang="en-US" smtClean="0"/>
              <a:t>2020/8/4</a:t>
            </a:fld>
            <a:endParaRPr lang="zh-CN" altLang="en-US"/>
          </a:p>
        </p:txBody>
      </p:sp>
      <p:sp>
        <p:nvSpPr>
          <p:cNvPr id="3" name="页脚占位符 2">
            <a:extLst>
              <a:ext uri="{FF2B5EF4-FFF2-40B4-BE49-F238E27FC236}">
                <a16:creationId xmlns:a16="http://schemas.microsoft.com/office/drawing/2014/main" id="{2A7DD325-F1C9-47AD-9708-D2CBA93FAC69}"/>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4" name="灯片编号占位符 3">
            <a:extLst>
              <a:ext uri="{FF2B5EF4-FFF2-40B4-BE49-F238E27FC236}">
                <a16:creationId xmlns:a16="http://schemas.microsoft.com/office/drawing/2014/main" id="{EC31EF9E-3376-463D-A294-E5B8389A18D7}"/>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3050458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EFF8C-7957-46A3-A754-DC5196E21A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C6B9A3-4AC8-4E68-9A76-2150B0BB6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571A70-A8A6-47B6-8DD4-245387F0B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59C3BA-5951-415E-AF79-BEEF00D3FB23}"/>
              </a:ext>
            </a:extLst>
          </p:cNvPr>
          <p:cNvSpPr>
            <a:spLocks noGrp="1"/>
          </p:cNvSpPr>
          <p:nvPr>
            <p:ph type="dt" sz="half" idx="10"/>
          </p:nvPr>
        </p:nvSpPr>
        <p:spPr/>
        <p:txBody>
          <a:bodyPr/>
          <a:lstStyle/>
          <a:p>
            <a:fld id="{4D994ACB-26A1-47EB-B1DD-C6C5200EE9C4}" type="datetime1">
              <a:rPr lang="zh-CN" altLang="en-US" smtClean="0"/>
              <a:t>2020/8/4</a:t>
            </a:fld>
            <a:endParaRPr lang="zh-CN" altLang="en-US"/>
          </a:p>
        </p:txBody>
      </p:sp>
      <p:sp>
        <p:nvSpPr>
          <p:cNvPr id="6" name="页脚占位符 5">
            <a:extLst>
              <a:ext uri="{FF2B5EF4-FFF2-40B4-BE49-F238E27FC236}">
                <a16:creationId xmlns:a16="http://schemas.microsoft.com/office/drawing/2014/main" id="{365A2F8B-AB4E-444C-A8F8-191579019775}"/>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7" name="灯片编号占位符 6">
            <a:extLst>
              <a:ext uri="{FF2B5EF4-FFF2-40B4-BE49-F238E27FC236}">
                <a16:creationId xmlns:a16="http://schemas.microsoft.com/office/drawing/2014/main" id="{B1D71631-E1E9-4169-ADC9-A3A0031185FB}"/>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252020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F6047-5717-4FA4-8C67-0AF047CFA4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4FE307C-C453-43ED-A606-B848B9D5C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3B54C5-0EEF-43F3-92EE-CC3F9D5A1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AEFBB5-6A6D-43F6-B01E-0570D3BCE8AE}"/>
              </a:ext>
            </a:extLst>
          </p:cNvPr>
          <p:cNvSpPr>
            <a:spLocks noGrp="1"/>
          </p:cNvSpPr>
          <p:nvPr>
            <p:ph type="dt" sz="half" idx="10"/>
          </p:nvPr>
        </p:nvSpPr>
        <p:spPr/>
        <p:txBody>
          <a:bodyPr/>
          <a:lstStyle/>
          <a:p>
            <a:fld id="{325BEE8F-2918-477A-AB62-E9CA81EE98BA}" type="datetime1">
              <a:rPr lang="zh-CN" altLang="en-US" smtClean="0"/>
              <a:t>2020/8/4</a:t>
            </a:fld>
            <a:endParaRPr lang="zh-CN" altLang="en-US"/>
          </a:p>
        </p:txBody>
      </p:sp>
      <p:sp>
        <p:nvSpPr>
          <p:cNvPr id="6" name="页脚占位符 5">
            <a:extLst>
              <a:ext uri="{FF2B5EF4-FFF2-40B4-BE49-F238E27FC236}">
                <a16:creationId xmlns:a16="http://schemas.microsoft.com/office/drawing/2014/main" id="{F7043218-B4F2-4C97-9A29-AF76EAFD8874}"/>
              </a:ext>
            </a:extLst>
          </p:cNvPr>
          <p:cNvSpPr>
            <a:spLocks noGrp="1"/>
          </p:cNvSpPr>
          <p:nvPr>
            <p:ph type="ftr" sz="quarter" idx="11"/>
          </p:nvPr>
        </p:nvSpPr>
        <p:spPr/>
        <p:txBody>
          <a:bodyPr/>
          <a:lstStyle/>
          <a:p>
            <a:r>
              <a:rPr lang="en-US" altLang="zh-CN"/>
              <a:t>Broadband nonreciprocal device in cavity magnon polaritons</a:t>
            </a:r>
            <a:endParaRPr lang="zh-CN" altLang="en-US"/>
          </a:p>
        </p:txBody>
      </p:sp>
      <p:sp>
        <p:nvSpPr>
          <p:cNvPr id="7" name="灯片编号占位符 6">
            <a:extLst>
              <a:ext uri="{FF2B5EF4-FFF2-40B4-BE49-F238E27FC236}">
                <a16:creationId xmlns:a16="http://schemas.microsoft.com/office/drawing/2014/main" id="{70BB4298-587F-4692-A8E4-9E1F2DA7B98D}"/>
              </a:ext>
            </a:extLst>
          </p:cNvPr>
          <p:cNvSpPr>
            <a:spLocks noGrp="1"/>
          </p:cNvSpPr>
          <p:nvPr>
            <p:ph type="sldNum" sz="quarter" idx="12"/>
          </p:nvPr>
        </p:nvSpPr>
        <p:spPr/>
        <p:txBody>
          <a:body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339143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8CEE88-0B26-43BD-AA89-F0B436D67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94F0126-10CD-4F79-9833-ABFA55795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6E0CF1-C3C7-418A-9517-90AD4C889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632681-F54F-450B-965F-75676CD3EE96}" type="datetime1">
              <a:rPr lang="zh-CN" altLang="en-US" smtClean="0"/>
              <a:t>2020/8/4</a:t>
            </a:fld>
            <a:endParaRPr lang="zh-CN" altLang="en-US"/>
          </a:p>
        </p:txBody>
      </p:sp>
      <p:sp>
        <p:nvSpPr>
          <p:cNvPr id="5" name="页脚占位符 4">
            <a:extLst>
              <a:ext uri="{FF2B5EF4-FFF2-40B4-BE49-F238E27FC236}">
                <a16:creationId xmlns:a16="http://schemas.microsoft.com/office/drawing/2014/main" id="{2E4A3921-A18A-4C8A-BDAC-F7A40D0B7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Broadband nonreciprocal device in cavity magnon polaritons</a:t>
            </a:r>
            <a:endParaRPr lang="zh-CN" altLang="en-US"/>
          </a:p>
        </p:txBody>
      </p:sp>
      <p:sp>
        <p:nvSpPr>
          <p:cNvPr id="6" name="灯片编号占位符 5">
            <a:extLst>
              <a:ext uri="{FF2B5EF4-FFF2-40B4-BE49-F238E27FC236}">
                <a16:creationId xmlns:a16="http://schemas.microsoft.com/office/drawing/2014/main" id="{CCC3EF4A-E187-4619-BECB-1CC4461DF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588B9-BE96-4B53-82A0-C3A41FD8C8B0}" type="slidenum">
              <a:rPr lang="zh-CN" altLang="en-US" smtClean="0"/>
              <a:t>‹#›</a:t>
            </a:fld>
            <a:endParaRPr lang="zh-CN" altLang="en-US"/>
          </a:p>
        </p:txBody>
      </p:sp>
    </p:spTree>
    <p:extLst>
      <p:ext uri="{BB962C8B-B14F-4D97-AF65-F5344CB8AC3E}">
        <p14:creationId xmlns:p14="http://schemas.microsoft.com/office/powerpoint/2010/main" val="2967920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210.png"/><Relationship Id="rId4" Type="http://schemas.openxmlformats.org/officeDocument/2006/relationships/image" Target="../media/image15.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3ED24-276E-4683-ABDC-BAB8AD5FF36B}"/>
              </a:ext>
            </a:extLst>
          </p:cNvPr>
          <p:cNvSpPr>
            <a:spLocks noGrp="1"/>
          </p:cNvSpPr>
          <p:nvPr>
            <p:ph type="ctrTitle"/>
          </p:nvPr>
        </p:nvSpPr>
        <p:spPr>
          <a:xfrm>
            <a:off x="1524000" y="1122363"/>
            <a:ext cx="9144000" cy="1487672"/>
          </a:xfrm>
        </p:spPr>
        <p:txBody>
          <a:bodyPr/>
          <a:lstStyle/>
          <a:p>
            <a:r>
              <a:rPr lang="en-US" altLang="zh-CN" dirty="0"/>
              <a:t>2</a:t>
            </a:r>
            <a:r>
              <a:rPr lang="en-US" altLang="zh-CN" baseline="30000" dirty="0"/>
              <a:t>nd</a:t>
            </a:r>
            <a:r>
              <a:rPr lang="en-US" altLang="zh-CN" dirty="0"/>
              <a:t> Progress Meeting</a:t>
            </a:r>
            <a:endParaRPr lang="zh-CN" altLang="en-US" dirty="0"/>
          </a:p>
        </p:txBody>
      </p:sp>
      <p:sp>
        <p:nvSpPr>
          <p:cNvPr id="3" name="副标题 2">
            <a:extLst>
              <a:ext uri="{FF2B5EF4-FFF2-40B4-BE49-F238E27FC236}">
                <a16:creationId xmlns:a16="http://schemas.microsoft.com/office/drawing/2014/main" id="{6C394DA2-106F-4C0A-981B-3849E41B6783}"/>
              </a:ext>
            </a:extLst>
          </p:cNvPr>
          <p:cNvSpPr>
            <a:spLocks noGrp="1"/>
          </p:cNvSpPr>
          <p:nvPr>
            <p:ph type="subTitle" idx="1"/>
          </p:nvPr>
        </p:nvSpPr>
        <p:spPr>
          <a:xfrm>
            <a:off x="1524000" y="3861785"/>
            <a:ext cx="9144000" cy="1810551"/>
          </a:xfrm>
        </p:spPr>
        <p:txBody>
          <a:bodyPr>
            <a:normAutofit/>
          </a:bodyPr>
          <a:lstStyle/>
          <a:p>
            <a:r>
              <a:rPr lang="en-US" altLang="zh-CN" dirty="0"/>
              <a:t>Yutong Zhao</a:t>
            </a:r>
          </a:p>
          <a:p>
            <a:endParaRPr lang="en-US" altLang="zh-CN" dirty="0"/>
          </a:p>
          <a:p>
            <a:r>
              <a:rPr lang="en-US" altLang="zh-CN" dirty="0"/>
              <a:t>Department of Physics and Astronomy</a:t>
            </a:r>
          </a:p>
          <a:p>
            <a:r>
              <a:rPr lang="en-US" altLang="zh-CN" dirty="0"/>
              <a:t>University of Manitoba</a:t>
            </a:r>
            <a:endParaRPr lang="zh-CN" altLang="en-US" dirty="0"/>
          </a:p>
        </p:txBody>
      </p:sp>
      <p:sp>
        <p:nvSpPr>
          <p:cNvPr id="4" name="灯片编号占位符 3">
            <a:extLst>
              <a:ext uri="{FF2B5EF4-FFF2-40B4-BE49-F238E27FC236}">
                <a16:creationId xmlns:a16="http://schemas.microsoft.com/office/drawing/2014/main" id="{18AAA11C-D98E-440F-8D13-5C852BBCD9F3}"/>
              </a:ext>
            </a:extLst>
          </p:cNvPr>
          <p:cNvSpPr>
            <a:spLocks noGrp="1"/>
          </p:cNvSpPr>
          <p:nvPr>
            <p:ph type="sldNum" sz="quarter" idx="12"/>
          </p:nvPr>
        </p:nvSpPr>
        <p:spPr/>
        <p:txBody>
          <a:bodyPr/>
          <a:lstStyle/>
          <a:p>
            <a:fld id="{226588B9-BE96-4B53-82A0-C3A41FD8C8B0}" type="slidenum">
              <a:rPr lang="zh-CN" altLang="en-US" smtClean="0"/>
              <a:t>1</a:t>
            </a:fld>
            <a:endParaRPr lang="zh-CN" altLang="en-US"/>
          </a:p>
        </p:txBody>
      </p:sp>
    </p:spTree>
    <p:extLst>
      <p:ext uri="{BB962C8B-B14F-4D97-AF65-F5344CB8AC3E}">
        <p14:creationId xmlns:p14="http://schemas.microsoft.com/office/powerpoint/2010/main" val="237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D05F6-0AE4-4529-A7E7-E151AE03DE02}"/>
              </a:ext>
            </a:extLst>
          </p:cNvPr>
          <p:cNvSpPr>
            <a:spLocks noGrp="1"/>
          </p:cNvSpPr>
          <p:nvPr>
            <p:ph type="title"/>
          </p:nvPr>
        </p:nvSpPr>
        <p:spPr>
          <a:xfrm>
            <a:off x="838200" y="0"/>
            <a:ext cx="10515600" cy="790575"/>
          </a:xfrm>
        </p:spPr>
        <p:txBody>
          <a:bodyPr/>
          <a:lstStyle/>
          <a:p>
            <a:r>
              <a:rPr lang="en-US" altLang="zh-CN" dirty="0"/>
              <a:t>Dissipative coupling in metamaterials</a:t>
            </a:r>
            <a:endParaRPr lang="zh-CN" altLang="en-US" dirty="0"/>
          </a:p>
        </p:txBody>
      </p:sp>
      <p:sp>
        <p:nvSpPr>
          <p:cNvPr id="4" name="灯片编号占位符 3">
            <a:extLst>
              <a:ext uri="{FF2B5EF4-FFF2-40B4-BE49-F238E27FC236}">
                <a16:creationId xmlns:a16="http://schemas.microsoft.com/office/drawing/2014/main" id="{19DC5F6B-D497-42E2-AFAB-C174EB51E16E}"/>
              </a:ext>
            </a:extLst>
          </p:cNvPr>
          <p:cNvSpPr>
            <a:spLocks noGrp="1"/>
          </p:cNvSpPr>
          <p:nvPr>
            <p:ph type="sldNum" sz="quarter" idx="12"/>
          </p:nvPr>
        </p:nvSpPr>
        <p:spPr/>
        <p:txBody>
          <a:bodyPr/>
          <a:lstStyle/>
          <a:p>
            <a:fld id="{226588B9-BE96-4B53-82A0-C3A41FD8C8B0}" type="slidenum">
              <a:rPr lang="zh-CN" altLang="en-US" smtClean="0"/>
              <a:t>10</a:t>
            </a:fld>
            <a:endParaRPr lang="zh-CN" altLang="en-US"/>
          </a:p>
        </p:txBody>
      </p:sp>
      <p:pic>
        <p:nvPicPr>
          <p:cNvPr id="7" name="图片 6">
            <a:extLst>
              <a:ext uri="{FF2B5EF4-FFF2-40B4-BE49-F238E27FC236}">
                <a16:creationId xmlns:a16="http://schemas.microsoft.com/office/drawing/2014/main" id="{9AEE361F-7CB8-4A55-A26F-8A18112C7F8C}"/>
              </a:ext>
            </a:extLst>
          </p:cNvPr>
          <p:cNvPicPr>
            <a:picLocks noChangeAspect="1"/>
          </p:cNvPicPr>
          <p:nvPr/>
        </p:nvPicPr>
        <p:blipFill>
          <a:blip r:embed="rId3"/>
          <a:stretch>
            <a:fillRect/>
          </a:stretch>
        </p:blipFill>
        <p:spPr>
          <a:xfrm>
            <a:off x="4492908" y="1108207"/>
            <a:ext cx="5438775" cy="4641585"/>
          </a:xfrm>
          <a:prstGeom prst="rect">
            <a:avLst/>
          </a:prstGeom>
        </p:spPr>
      </p:pic>
      <p:grpSp>
        <p:nvGrpSpPr>
          <p:cNvPr id="11" name="组合 10">
            <a:extLst>
              <a:ext uri="{FF2B5EF4-FFF2-40B4-BE49-F238E27FC236}">
                <a16:creationId xmlns:a16="http://schemas.microsoft.com/office/drawing/2014/main" id="{66A896DA-B718-4147-8120-FD02FE2ED04D}"/>
              </a:ext>
            </a:extLst>
          </p:cNvPr>
          <p:cNvGrpSpPr/>
          <p:nvPr/>
        </p:nvGrpSpPr>
        <p:grpSpPr>
          <a:xfrm>
            <a:off x="275665" y="1665328"/>
            <a:ext cx="4217243" cy="3247594"/>
            <a:chOff x="1028700" y="1946862"/>
            <a:chExt cx="4217243" cy="3247594"/>
          </a:xfrm>
        </p:grpSpPr>
        <p:pic>
          <p:nvPicPr>
            <p:cNvPr id="9" name="图片 8" descr="地图上有字&#10;&#10;描述已自动生成">
              <a:extLst>
                <a:ext uri="{FF2B5EF4-FFF2-40B4-BE49-F238E27FC236}">
                  <a16:creationId xmlns:a16="http://schemas.microsoft.com/office/drawing/2014/main" id="{D8CE85FE-23D5-4A23-9466-8492DC3B4C38}"/>
                </a:ext>
              </a:extLst>
            </p:cNvPr>
            <p:cNvPicPr>
              <a:picLocks noChangeAspect="1"/>
            </p:cNvPicPr>
            <p:nvPr/>
          </p:nvPicPr>
          <p:blipFill rotWithShape="1">
            <a:blip r:embed="rId4">
              <a:extLst>
                <a:ext uri="{28A0092B-C50C-407E-A947-70E740481C1C}">
                  <a14:useLocalDpi xmlns:a14="http://schemas.microsoft.com/office/drawing/2010/main" val="0"/>
                </a:ext>
              </a:extLst>
            </a:blip>
            <a:srcRect t="50333" r="54753"/>
            <a:stretch/>
          </p:blipFill>
          <p:spPr>
            <a:xfrm>
              <a:off x="1028700" y="1946862"/>
              <a:ext cx="4217243" cy="3247594"/>
            </a:xfrm>
            <a:prstGeom prst="rect">
              <a:avLst/>
            </a:prstGeom>
          </p:spPr>
        </p:pic>
        <p:sp>
          <p:nvSpPr>
            <p:cNvPr id="10" name="矩形 9">
              <a:extLst>
                <a:ext uri="{FF2B5EF4-FFF2-40B4-BE49-F238E27FC236}">
                  <a16:creationId xmlns:a16="http://schemas.microsoft.com/office/drawing/2014/main" id="{F08D9C1A-78F3-4CA7-9F2C-CFE86A56C00D}"/>
                </a:ext>
              </a:extLst>
            </p:cNvPr>
            <p:cNvSpPr/>
            <p:nvPr/>
          </p:nvSpPr>
          <p:spPr>
            <a:xfrm>
              <a:off x="1028700" y="1946862"/>
              <a:ext cx="561975" cy="339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7448D7E5-21F8-45F9-B745-C76354F99F7A}"/>
              </a:ext>
            </a:extLst>
          </p:cNvPr>
          <p:cNvSpPr txBox="1"/>
          <p:nvPr/>
        </p:nvSpPr>
        <p:spPr>
          <a:xfrm>
            <a:off x="1781852" y="5888046"/>
            <a:ext cx="1845377" cy="369332"/>
          </a:xfrm>
          <a:prstGeom prst="rect">
            <a:avLst/>
          </a:prstGeom>
          <a:noFill/>
        </p:spPr>
        <p:txBody>
          <a:bodyPr wrap="none" rtlCol="0">
            <a:spAutoFit/>
          </a:bodyPr>
          <a:lstStyle/>
          <a:p>
            <a:r>
              <a:rPr lang="en-US" altLang="zh-CN" dirty="0"/>
              <a:t>Experiment Setup</a:t>
            </a:r>
            <a:endParaRPr lang="zh-CN" altLang="en-US" dirty="0"/>
          </a:p>
        </p:txBody>
      </p:sp>
      <p:sp>
        <p:nvSpPr>
          <p:cNvPr id="13" name="文本框 12">
            <a:extLst>
              <a:ext uri="{FF2B5EF4-FFF2-40B4-BE49-F238E27FC236}">
                <a16:creationId xmlns:a16="http://schemas.microsoft.com/office/drawing/2014/main" id="{B9803ABC-51AE-4E32-84E0-F23CB9F5C969}"/>
              </a:ext>
            </a:extLst>
          </p:cNvPr>
          <p:cNvSpPr txBox="1"/>
          <p:nvPr/>
        </p:nvSpPr>
        <p:spPr>
          <a:xfrm>
            <a:off x="5000356" y="5888046"/>
            <a:ext cx="1845377" cy="369332"/>
          </a:xfrm>
          <a:prstGeom prst="rect">
            <a:avLst/>
          </a:prstGeom>
          <a:noFill/>
        </p:spPr>
        <p:txBody>
          <a:bodyPr wrap="none" rtlCol="0">
            <a:spAutoFit/>
          </a:bodyPr>
          <a:lstStyle/>
          <a:p>
            <a:r>
              <a:rPr lang="en-US" altLang="zh-CN" dirty="0"/>
              <a:t>Measured Spectra</a:t>
            </a:r>
            <a:endParaRPr lang="zh-CN" altLang="en-US" dirty="0"/>
          </a:p>
        </p:txBody>
      </p:sp>
      <p:sp>
        <p:nvSpPr>
          <p:cNvPr id="14" name="文本框 13">
            <a:extLst>
              <a:ext uri="{FF2B5EF4-FFF2-40B4-BE49-F238E27FC236}">
                <a16:creationId xmlns:a16="http://schemas.microsoft.com/office/drawing/2014/main" id="{BB110D9D-30DD-4A19-9B71-6580A718914D}"/>
              </a:ext>
            </a:extLst>
          </p:cNvPr>
          <p:cNvSpPr txBox="1"/>
          <p:nvPr/>
        </p:nvSpPr>
        <p:spPr>
          <a:xfrm>
            <a:off x="8158113" y="5888046"/>
            <a:ext cx="1184940" cy="369332"/>
          </a:xfrm>
          <a:prstGeom prst="rect">
            <a:avLst/>
          </a:prstGeom>
          <a:noFill/>
        </p:spPr>
        <p:txBody>
          <a:bodyPr wrap="none" rtlCol="0">
            <a:spAutoFit/>
          </a:bodyPr>
          <a:lstStyle/>
          <a:p>
            <a:r>
              <a:rPr lang="en-US" altLang="zh-CN" dirty="0"/>
              <a:t>Dispersion</a:t>
            </a:r>
            <a:endParaRPr lang="zh-CN" altLang="en-US" dirty="0"/>
          </a:p>
        </p:txBody>
      </p:sp>
      <p:sp>
        <p:nvSpPr>
          <p:cNvPr id="3" name="文本框 2">
            <a:extLst>
              <a:ext uri="{FF2B5EF4-FFF2-40B4-BE49-F238E27FC236}">
                <a16:creationId xmlns:a16="http://schemas.microsoft.com/office/drawing/2014/main" id="{4CC20912-68A9-4A98-816D-564B6E4901D4}"/>
              </a:ext>
            </a:extLst>
          </p:cNvPr>
          <p:cNvSpPr txBox="1"/>
          <p:nvPr/>
        </p:nvSpPr>
        <p:spPr>
          <a:xfrm>
            <a:off x="9982200" y="2194561"/>
            <a:ext cx="1697901" cy="369332"/>
          </a:xfrm>
          <a:prstGeom prst="rect">
            <a:avLst/>
          </a:prstGeom>
          <a:noFill/>
        </p:spPr>
        <p:txBody>
          <a:bodyPr wrap="none" rtlCol="0">
            <a:spAutoFit/>
          </a:bodyPr>
          <a:lstStyle/>
          <a:p>
            <a:r>
              <a:rPr lang="en-US" altLang="zh-CN" dirty="0"/>
              <a:t>Level attraction</a:t>
            </a:r>
            <a:endParaRPr lang="zh-CN" altLang="en-US" dirty="0"/>
          </a:p>
        </p:txBody>
      </p:sp>
      <p:sp>
        <p:nvSpPr>
          <p:cNvPr id="15" name="文本框 14">
            <a:extLst>
              <a:ext uri="{FF2B5EF4-FFF2-40B4-BE49-F238E27FC236}">
                <a16:creationId xmlns:a16="http://schemas.microsoft.com/office/drawing/2014/main" id="{6C0ECAA1-9761-49EA-B5FC-26F9C1ADE0A2}"/>
              </a:ext>
            </a:extLst>
          </p:cNvPr>
          <p:cNvSpPr txBox="1"/>
          <p:nvPr/>
        </p:nvSpPr>
        <p:spPr>
          <a:xfrm>
            <a:off x="10162448" y="4432691"/>
            <a:ext cx="1191352" cy="646331"/>
          </a:xfrm>
          <a:prstGeom prst="rect">
            <a:avLst/>
          </a:prstGeom>
          <a:noFill/>
        </p:spPr>
        <p:txBody>
          <a:bodyPr wrap="none" rtlCol="0">
            <a:spAutoFit/>
          </a:bodyPr>
          <a:lstStyle/>
          <a:p>
            <a:r>
              <a:rPr lang="en-US" altLang="zh-CN" dirty="0"/>
              <a:t>Linewidth </a:t>
            </a:r>
          </a:p>
          <a:p>
            <a:r>
              <a:rPr lang="en-US" altLang="zh-CN" dirty="0"/>
              <a:t>Narrowing</a:t>
            </a:r>
            <a:endParaRPr lang="zh-CN" altLang="en-US" dirty="0"/>
          </a:p>
        </p:txBody>
      </p:sp>
      <p:sp>
        <p:nvSpPr>
          <p:cNvPr id="5" name="页脚占位符 4">
            <a:extLst>
              <a:ext uri="{FF2B5EF4-FFF2-40B4-BE49-F238E27FC236}">
                <a16:creationId xmlns:a16="http://schemas.microsoft.com/office/drawing/2014/main" id="{C966AFC5-5A71-4482-BF60-FA6BB879E620}"/>
              </a:ext>
            </a:extLst>
          </p:cNvPr>
          <p:cNvSpPr>
            <a:spLocks noGrp="1"/>
          </p:cNvSpPr>
          <p:nvPr>
            <p:ph type="ftr" sz="quarter" idx="11"/>
          </p:nvPr>
        </p:nvSpPr>
        <p:spPr/>
        <p:txBody>
          <a:bodyPr/>
          <a:lstStyle/>
          <a:p>
            <a:r>
              <a:rPr lang="en-US" altLang="zh-CN" dirty="0"/>
              <a:t>3. Level attraction in metamaterials and its applications</a:t>
            </a:r>
          </a:p>
        </p:txBody>
      </p:sp>
    </p:spTree>
    <p:extLst>
      <p:ext uri="{BB962C8B-B14F-4D97-AF65-F5344CB8AC3E}">
        <p14:creationId xmlns:p14="http://schemas.microsoft.com/office/powerpoint/2010/main" val="318236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528C8-A020-4081-A26F-9A79B1EC0270}"/>
              </a:ext>
            </a:extLst>
          </p:cNvPr>
          <p:cNvSpPr>
            <a:spLocks noGrp="1"/>
          </p:cNvSpPr>
          <p:nvPr>
            <p:ph type="title"/>
          </p:nvPr>
        </p:nvSpPr>
        <p:spPr>
          <a:xfrm>
            <a:off x="838200" y="1"/>
            <a:ext cx="10515600" cy="847724"/>
          </a:xfrm>
        </p:spPr>
        <p:txBody>
          <a:bodyPr/>
          <a:lstStyle/>
          <a:p>
            <a:r>
              <a:rPr lang="en-US" altLang="zh-CN" dirty="0"/>
              <a:t>Transmission transition from 0 to 1</a:t>
            </a:r>
            <a:endParaRPr lang="zh-CN" altLang="en-US" dirty="0"/>
          </a:p>
        </p:txBody>
      </p:sp>
      <p:sp>
        <p:nvSpPr>
          <p:cNvPr id="4" name="灯片编号占位符 3">
            <a:extLst>
              <a:ext uri="{FF2B5EF4-FFF2-40B4-BE49-F238E27FC236}">
                <a16:creationId xmlns:a16="http://schemas.microsoft.com/office/drawing/2014/main" id="{CD8149FE-5D57-48DD-889D-F12735F17E2F}"/>
              </a:ext>
            </a:extLst>
          </p:cNvPr>
          <p:cNvSpPr>
            <a:spLocks noGrp="1"/>
          </p:cNvSpPr>
          <p:nvPr>
            <p:ph type="sldNum" sz="quarter" idx="12"/>
          </p:nvPr>
        </p:nvSpPr>
        <p:spPr/>
        <p:txBody>
          <a:bodyPr/>
          <a:lstStyle/>
          <a:p>
            <a:fld id="{226588B9-BE96-4B53-82A0-C3A41FD8C8B0}" type="slidenum">
              <a:rPr lang="zh-CN" altLang="en-US" smtClean="0"/>
              <a:t>11</a:t>
            </a:fld>
            <a:endParaRPr lang="zh-CN" altLang="en-US"/>
          </a:p>
        </p:txBody>
      </p:sp>
      <p:pic>
        <p:nvPicPr>
          <p:cNvPr id="5" name="图片 4">
            <a:extLst>
              <a:ext uri="{FF2B5EF4-FFF2-40B4-BE49-F238E27FC236}">
                <a16:creationId xmlns:a16="http://schemas.microsoft.com/office/drawing/2014/main" id="{A5B81444-8BB2-472D-A522-BEAEFB15A3E7}"/>
              </a:ext>
            </a:extLst>
          </p:cNvPr>
          <p:cNvPicPr>
            <a:picLocks noChangeAspect="1"/>
          </p:cNvPicPr>
          <p:nvPr/>
        </p:nvPicPr>
        <p:blipFill>
          <a:blip r:embed="rId3"/>
          <a:stretch>
            <a:fillRect/>
          </a:stretch>
        </p:blipFill>
        <p:spPr>
          <a:xfrm>
            <a:off x="838200" y="1262417"/>
            <a:ext cx="6038474" cy="4924424"/>
          </a:xfrm>
          <a:prstGeom prst="rect">
            <a:avLst/>
          </a:prstGeom>
        </p:spPr>
      </p:pic>
      <p:sp>
        <p:nvSpPr>
          <p:cNvPr id="3" name="文本框 2">
            <a:extLst>
              <a:ext uri="{FF2B5EF4-FFF2-40B4-BE49-F238E27FC236}">
                <a16:creationId xmlns:a16="http://schemas.microsoft.com/office/drawing/2014/main" id="{41E9CBFB-8474-42F8-B548-21C211D7C3B8}"/>
              </a:ext>
            </a:extLst>
          </p:cNvPr>
          <p:cNvSpPr txBox="1"/>
          <p:nvPr/>
        </p:nvSpPr>
        <p:spPr>
          <a:xfrm>
            <a:off x="7374073" y="1833598"/>
            <a:ext cx="4276458" cy="4197559"/>
          </a:xfrm>
          <a:prstGeom prst="rect">
            <a:avLst/>
          </a:prstGeom>
          <a:noFill/>
        </p:spPr>
        <p:txBody>
          <a:bodyPr wrap="square" rtlCol="0">
            <a:spAutoFit/>
          </a:bodyPr>
          <a:lstStyle/>
          <a:p>
            <a:pPr>
              <a:lnSpc>
                <a:spcPct val="150000"/>
              </a:lnSpc>
            </a:pPr>
            <a:r>
              <a:rPr lang="en-US" altLang="zh-CN" dirty="0"/>
              <a:t>Asymmetry resonance is a typical Fano resonance </a:t>
            </a:r>
          </a:p>
          <a:p>
            <a:pPr>
              <a:lnSpc>
                <a:spcPct val="150000"/>
              </a:lnSpc>
            </a:pPr>
            <a:endParaRPr lang="en-US" altLang="zh-CN" dirty="0"/>
          </a:p>
          <a:p>
            <a:pPr>
              <a:lnSpc>
                <a:spcPct val="150000"/>
              </a:lnSpc>
            </a:pPr>
            <a:r>
              <a:rPr lang="en-US" altLang="zh-CN" dirty="0"/>
              <a:t>We have observed a transition from 0 to 1 in transmission.</a:t>
            </a:r>
          </a:p>
          <a:p>
            <a:pPr>
              <a:lnSpc>
                <a:spcPct val="150000"/>
              </a:lnSpc>
            </a:pPr>
            <a:endParaRPr lang="en-US" altLang="zh-CN" dirty="0"/>
          </a:p>
          <a:p>
            <a:pPr>
              <a:lnSpc>
                <a:spcPct val="150000"/>
              </a:lnSpc>
            </a:pPr>
            <a:r>
              <a:rPr lang="en-US" altLang="zh-CN" dirty="0">
                <a:sym typeface="Wingdings" panose="05000000000000000000" pitchFamily="2" charset="2"/>
              </a:rPr>
              <a:t>1      on</a:t>
            </a:r>
          </a:p>
          <a:p>
            <a:pPr>
              <a:lnSpc>
                <a:spcPct val="150000"/>
              </a:lnSpc>
            </a:pPr>
            <a:r>
              <a:rPr lang="en-US" altLang="zh-CN" dirty="0">
                <a:sym typeface="Wingdings" panose="05000000000000000000" pitchFamily="2" charset="2"/>
              </a:rPr>
              <a:t>0      off</a:t>
            </a:r>
            <a:endParaRPr lang="en-US" altLang="zh-CN" dirty="0"/>
          </a:p>
          <a:p>
            <a:pPr>
              <a:lnSpc>
                <a:spcPct val="150000"/>
              </a:lnSpc>
            </a:pPr>
            <a:endParaRPr lang="en-US" altLang="zh-CN" dirty="0"/>
          </a:p>
          <a:p>
            <a:pPr>
              <a:lnSpc>
                <a:spcPct val="150000"/>
              </a:lnSpc>
            </a:pPr>
            <a:r>
              <a:rPr lang="en-US" altLang="zh-CN" dirty="0"/>
              <a:t>Potential to design switching device. </a:t>
            </a:r>
            <a:endParaRPr lang="zh-CN" altLang="en-US" dirty="0"/>
          </a:p>
        </p:txBody>
      </p:sp>
      <p:sp>
        <p:nvSpPr>
          <p:cNvPr id="7" name="页脚占位符 4">
            <a:extLst>
              <a:ext uri="{FF2B5EF4-FFF2-40B4-BE49-F238E27FC236}">
                <a16:creationId xmlns:a16="http://schemas.microsoft.com/office/drawing/2014/main" id="{E8890C99-4276-4A7C-96BB-2C9D0C069254}"/>
              </a:ext>
            </a:extLst>
          </p:cNvPr>
          <p:cNvSpPr>
            <a:spLocks noGrp="1"/>
          </p:cNvSpPr>
          <p:nvPr>
            <p:ph type="ftr" sz="quarter" idx="11"/>
          </p:nvPr>
        </p:nvSpPr>
        <p:spPr>
          <a:xfrm>
            <a:off x="4038600" y="6356350"/>
            <a:ext cx="4114800" cy="365125"/>
          </a:xfrm>
        </p:spPr>
        <p:txBody>
          <a:bodyPr/>
          <a:lstStyle/>
          <a:p>
            <a:r>
              <a:rPr lang="en-US" altLang="zh-CN" dirty="0"/>
              <a:t>3. Level attraction in metamaterials and its applications</a:t>
            </a:r>
          </a:p>
        </p:txBody>
      </p:sp>
      <p:sp>
        <p:nvSpPr>
          <p:cNvPr id="8" name="文本框 7">
            <a:extLst>
              <a:ext uri="{FF2B5EF4-FFF2-40B4-BE49-F238E27FC236}">
                <a16:creationId xmlns:a16="http://schemas.microsoft.com/office/drawing/2014/main" id="{ACFB7F69-92D2-4C96-83C9-DDD808510761}"/>
              </a:ext>
            </a:extLst>
          </p:cNvPr>
          <p:cNvSpPr txBox="1"/>
          <p:nvPr/>
        </p:nvSpPr>
        <p:spPr>
          <a:xfrm>
            <a:off x="2953334" y="2644775"/>
            <a:ext cx="646331" cy="369332"/>
          </a:xfrm>
          <a:prstGeom prst="rect">
            <a:avLst/>
          </a:prstGeom>
          <a:noFill/>
        </p:spPr>
        <p:txBody>
          <a:bodyPr wrap="none" rtlCol="0">
            <a:spAutoFit/>
          </a:bodyPr>
          <a:lstStyle/>
          <a:p>
            <a:r>
              <a:rPr lang="en-US" altLang="zh-CN" dirty="0">
                <a:highlight>
                  <a:srgbClr val="FFFF00"/>
                </a:highlight>
              </a:rPr>
              <a:t>ZDC</a:t>
            </a:r>
            <a:endParaRPr lang="zh-CN" altLang="en-US" dirty="0">
              <a:highlight>
                <a:srgbClr val="FFFF00"/>
              </a:highlight>
            </a:endParaRPr>
          </a:p>
        </p:txBody>
      </p:sp>
      <p:sp>
        <p:nvSpPr>
          <p:cNvPr id="6" name="矩形 5">
            <a:extLst>
              <a:ext uri="{FF2B5EF4-FFF2-40B4-BE49-F238E27FC236}">
                <a16:creationId xmlns:a16="http://schemas.microsoft.com/office/drawing/2014/main" id="{EC4E6B57-4A71-4C36-8B82-8A9CC7060F49}"/>
              </a:ext>
            </a:extLst>
          </p:cNvPr>
          <p:cNvSpPr/>
          <p:nvPr/>
        </p:nvSpPr>
        <p:spPr>
          <a:xfrm>
            <a:off x="2877107" y="1477031"/>
            <a:ext cx="399393" cy="1681655"/>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37C4527-009B-4649-9F2A-4E58871EAE57}"/>
              </a:ext>
            </a:extLst>
          </p:cNvPr>
          <p:cNvSpPr txBox="1"/>
          <p:nvPr/>
        </p:nvSpPr>
        <p:spPr>
          <a:xfrm>
            <a:off x="5804484" y="2692400"/>
            <a:ext cx="646331" cy="369332"/>
          </a:xfrm>
          <a:prstGeom prst="rect">
            <a:avLst/>
          </a:prstGeom>
          <a:noFill/>
        </p:spPr>
        <p:txBody>
          <a:bodyPr wrap="none" rtlCol="0">
            <a:spAutoFit/>
          </a:bodyPr>
          <a:lstStyle/>
          <a:p>
            <a:r>
              <a:rPr lang="en-US" altLang="zh-CN" dirty="0">
                <a:highlight>
                  <a:srgbClr val="FFFF00"/>
                </a:highlight>
              </a:rPr>
              <a:t>ZDC</a:t>
            </a:r>
            <a:endParaRPr lang="zh-CN" altLang="en-US" dirty="0">
              <a:highlight>
                <a:srgbClr val="FFFF00"/>
              </a:highlight>
            </a:endParaRPr>
          </a:p>
        </p:txBody>
      </p:sp>
    </p:spTree>
    <p:extLst>
      <p:ext uri="{BB962C8B-B14F-4D97-AF65-F5344CB8AC3E}">
        <p14:creationId xmlns:p14="http://schemas.microsoft.com/office/powerpoint/2010/main" val="426185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59228-5C39-4F8F-95C8-1661FB9B3E40}"/>
              </a:ext>
            </a:extLst>
          </p:cNvPr>
          <p:cNvSpPr>
            <a:spLocks noGrp="1"/>
          </p:cNvSpPr>
          <p:nvPr>
            <p:ph type="title"/>
          </p:nvPr>
        </p:nvSpPr>
        <p:spPr>
          <a:xfrm>
            <a:off x="838200" y="1"/>
            <a:ext cx="10515600" cy="914400"/>
          </a:xfrm>
        </p:spPr>
        <p:txBody>
          <a:bodyPr/>
          <a:lstStyle/>
          <a:p>
            <a:r>
              <a:rPr lang="en-US" altLang="zh-CN" dirty="0"/>
              <a:t>Voltage-controlled level attraction</a:t>
            </a:r>
            <a:endParaRPr lang="zh-CN" altLang="en-US" dirty="0"/>
          </a:p>
        </p:txBody>
      </p:sp>
      <p:sp>
        <p:nvSpPr>
          <p:cNvPr id="4" name="灯片编号占位符 3">
            <a:extLst>
              <a:ext uri="{FF2B5EF4-FFF2-40B4-BE49-F238E27FC236}">
                <a16:creationId xmlns:a16="http://schemas.microsoft.com/office/drawing/2014/main" id="{340D670E-B027-4C25-A522-74E404217CD3}"/>
              </a:ext>
            </a:extLst>
          </p:cNvPr>
          <p:cNvSpPr>
            <a:spLocks noGrp="1"/>
          </p:cNvSpPr>
          <p:nvPr>
            <p:ph type="sldNum" sz="quarter" idx="12"/>
          </p:nvPr>
        </p:nvSpPr>
        <p:spPr/>
        <p:txBody>
          <a:bodyPr/>
          <a:lstStyle/>
          <a:p>
            <a:fld id="{226588B9-BE96-4B53-82A0-C3A41FD8C8B0}" type="slidenum">
              <a:rPr lang="zh-CN" altLang="en-US" smtClean="0"/>
              <a:t>12</a:t>
            </a:fld>
            <a:endParaRPr lang="zh-CN" altLang="en-US"/>
          </a:p>
        </p:txBody>
      </p:sp>
      <p:grpSp>
        <p:nvGrpSpPr>
          <p:cNvPr id="9" name="组合 8">
            <a:extLst>
              <a:ext uri="{FF2B5EF4-FFF2-40B4-BE49-F238E27FC236}">
                <a16:creationId xmlns:a16="http://schemas.microsoft.com/office/drawing/2014/main" id="{B169E1B9-12E5-4A30-919A-CC9469D03272}"/>
              </a:ext>
            </a:extLst>
          </p:cNvPr>
          <p:cNvGrpSpPr/>
          <p:nvPr/>
        </p:nvGrpSpPr>
        <p:grpSpPr>
          <a:xfrm>
            <a:off x="3541644" y="1493548"/>
            <a:ext cx="7271644" cy="3719016"/>
            <a:chOff x="2402066" y="1247774"/>
            <a:chExt cx="7271644" cy="3719016"/>
          </a:xfrm>
        </p:grpSpPr>
        <p:pic>
          <p:nvPicPr>
            <p:cNvPr id="7" name="图片 6" descr="一些文字和图片的手机截图&#10;&#10;描述已自动生成">
              <a:extLst>
                <a:ext uri="{FF2B5EF4-FFF2-40B4-BE49-F238E27FC236}">
                  <a16:creationId xmlns:a16="http://schemas.microsoft.com/office/drawing/2014/main" id="{01C01EDA-3C59-4325-BC97-F33D6D91BAF2}"/>
                </a:ext>
              </a:extLst>
            </p:cNvPr>
            <p:cNvPicPr>
              <a:picLocks noChangeAspect="1"/>
            </p:cNvPicPr>
            <p:nvPr/>
          </p:nvPicPr>
          <p:blipFill rotWithShape="1">
            <a:blip r:embed="rId3">
              <a:extLst>
                <a:ext uri="{28A0092B-C50C-407E-A947-70E740481C1C}">
                  <a14:useLocalDpi xmlns:a14="http://schemas.microsoft.com/office/drawing/2010/main" val="0"/>
                </a:ext>
              </a:extLst>
            </a:blip>
            <a:srcRect r="51383" b="50833"/>
            <a:stretch/>
          </p:blipFill>
          <p:spPr>
            <a:xfrm>
              <a:off x="2402066" y="1247774"/>
              <a:ext cx="3693934" cy="3719015"/>
            </a:xfrm>
            <a:prstGeom prst="rect">
              <a:avLst/>
            </a:prstGeom>
          </p:spPr>
        </p:pic>
        <p:pic>
          <p:nvPicPr>
            <p:cNvPr id="8" name="图片 7" descr="一些文字和图片的手机截图&#10;&#10;描述已自动生成">
              <a:extLst>
                <a:ext uri="{FF2B5EF4-FFF2-40B4-BE49-F238E27FC236}">
                  <a16:creationId xmlns:a16="http://schemas.microsoft.com/office/drawing/2014/main" id="{7ACFD420-E88B-404E-ABC7-3B3FA548DBCA}"/>
                </a:ext>
              </a:extLst>
            </p:cNvPr>
            <p:cNvPicPr>
              <a:picLocks noChangeAspect="1"/>
            </p:cNvPicPr>
            <p:nvPr/>
          </p:nvPicPr>
          <p:blipFill rotWithShape="1">
            <a:blip r:embed="rId3">
              <a:extLst>
                <a:ext uri="{28A0092B-C50C-407E-A947-70E740481C1C}">
                  <a14:useLocalDpi xmlns:a14="http://schemas.microsoft.com/office/drawing/2010/main" val="0"/>
                </a:ext>
              </a:extLst>
            </a:blip>
            <a:srcRect t="49236" r="51383"/>
            <a:stretch/>
          </p:blipFill>
          <p:spPr>
            <a:xfrm>
              <a:off x="6096000" y="1247774"/>
              <a:ext cx="3577710" cy="3719016"/>
            </a:xfrm>
            <a:prstGeom prst="rect">
              <a:avLst/>
            </a:prstGeom>
          </p:spPr>
        </p:pic>
      </p:grpSp>
      <p:sp>
        <p:nvSpPr>
          <p:cNvPr id="10" name="矩形 9">
            <a:extLst>
              <a:ext uri="{FF2B5EF4-FFF2-40B4-BE49-F238E27FC236}">
                <a16:creationId xmlns:a16="http://schemas.microsoft.com/office/drawing/2014/main" id="{7C1FF662-74EB-45A2-B177-96CBDE67AF18}"/>
              </a:ext>
            </a:extLst>
          </p:cNvPr>
          <p:cNvSpPr/>
          <p:nvPr/>
        </p:nvSpPr>
        <p:spPr>
          <a:xfrm>
            <a:off x="3541644" y="5610392"/>
            <a:ext cx="5976316" cy="369332"/>
          </a:xfrm>
          <a:prstGeom prst="rect">
            <a:avLst/>
          </a:prstGeom>
        </p:spPr>
        <p:txBody>
          <a:bodyPr wrap="none">
            <a:spAutoFit/>
          </a:bodyPr>
          <a:lstStyle/>
          <a:p>
            <a:r>
              <a:rPr lang="en-US" altLang="zh-CN" dirty="0"/>
              <a:t>Ultra-high Quality factor </a:t>
            </a:r>
            <a:r>
              <a:rPr lang="en-US" altLang="zh-CN" dirty="0">
                <a:sym typeface="Wingdings" panose="05000000000000000000" pitchFamily="2" charset="2"/>
              </a:rPr>
              <a:t> sensitive detection / sensor design</a:t>
            </a:r>
            <a:endParaRPr lang="zh-CN" altLang="en-US" dirty="0"/>
          </a:p>
        </p:txBody>
      </p:sp>
      <p:pic>
        <p:nvPicPr>
          <p:cNvPr id="11" name="图片 10">
            <a:extLst>
              <a:ext uri="{FF2B5EF4-FFF2-40B4-BE49-F238E27FC236}">
                <a16:creationId xmlns:a16="http://schemas.microsoft.com/office/drawing/2014/main" id="{587A8848-8CE5-47FD-9B85-2F07C0DD1439}"/>
              </a:ext>
            </a:extLst>
          </p:cNvPr>
          <p:cNvPicPr>
            <a:picLocks noChangeAspect="1"/>
          </p:cNvPicPr>
          <p:nvPr/>
        </p:nvPicPr>
        <p:blipFill>
          <a:blip r:embed="rId4"/>
          <a:stretch>
            <a:fillRect/>
          </a:stretch>
        </p:blipFill>
        <p:spPr>
          <a:xfrm>
            <a:off x="1131163" y="2589969"/>
            <a:ext cx="2240889" cy="167806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F4688F-519A-4D95-9360-345D51C01732}"/>
                  </a:ext>
                </a:extLst>
              </p:cNvPr>
              <p:cNvSpPr txBox="1"/>
              <p:nvPr/>
            </p:nvSpPr>
            <p:spPr>
              <a:xfrm>
                <a:off x="1225118" y="1721847"/>
                <a:ext cx="1259191"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𝑠𝑠𝑟</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𝐿</m:t>
                              </m:r>
                              <m:r>
                                <a:rPr lang="en-US" altLang="zh-CN" b="0" i="1" smtClean="0">
                                  <a:solidFill>
                                    <a:srgbClr val="FF0000"/>
                                  </a:solidFill>
                                  <a:latin typeface="Cambria Math" panose="02040503050406030204" pitchFamily="18" charset="0"/>
                                </a:rPr>
                                <m:t>𝐶</m:t>
                              </m:r>
                              <m:r>
                                <a:rPr lang="en-US" altLang="zh-CN" b="0" i="1" smtClean="0">
                                  <a:latin typeface="Cambria Math" panose="02040503050406030204" pitchFamily="18" charset="0"/>
                                </a:rPr>
                                <m:t> </m:t>
                              </m:r>
                            </m:e>
                          </m:rad>
                        </m:den>
                      </m:f>
                    </m:oMath>
                  </m:oMathPara>
                </a14:m>
                <a:endParaRPr lang="zh-CN" altLang="en-US" dirty="0"/>
              </a:p>
            </p:txBody>
          </p:sp>
        </mc:Choice>
        <mc:Fallback xmlns="">
          <p:sp>
            <p:nvSpPr>
              <p:cNvPr id="12" name="文本框 11">
                <a:extLst>
                  <a:ext uri="{FF2B5EF4-FFF2-40B4-BE49-F238E27FC236}">
                    <a16:creationId xmlns:a16="http://schemas.microsoft.com/office/drawing/2014/main" id="{6BF4688F-519A-4D95-9360-345D51C01732}"/>
                  </a:ext>
                </a:extLst>
              </p:cNvPr>
              <p:cNvSpPr txBox="1">
                <a:spLocks noRot="1" noChangeAspect="1" noMove="1" noResize="1" noEditPoints="1" noAdjustHandles="1" noChangeArrowheads="1" noChangeShapeType="1" noTextEdit="1"/>
              </p:cNvSpPr>
              <p:nvPr/>
            </p:nvSpPr>
            <p:spPr>
              <a:xfrm>
                <a:off x="1225118" y="1721847"/>
                <a:ext cx="1259191" cy="572273"/>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CFD78EE-6E33-4748-9B0C-7AF0DA5CA51B}"/>
              </a:ext>
            </a:extLst>
          </p:cNvPr>
          <p:cNvSpPr txBox="1"/>
          <p:nvPr/>
        </p:nvSpPr>
        <p:spPr>
          <a:xfrm>
            <a:off x="398775" y="1247608"/>
            <a:ext cx="3518977" cy="369332"/>
          </a:xfrm>
          <a:prstGeom prst="rect">
            <a:avLst/>
          </a:prstGeom>
          <a:noFill/>
        </p:spPr>
        <p:txBody>
          <a:bodyPr wrap="none" rtlCol="0">
            <a:spAutoFit/>
          </a:bodyPr>
          <a:lstStyle/>
          <a:p>
            <a:r>
              <a:rPr lang="en-US" altLang="zh-CN" dirty="0"/>
              <a:t>Varactor loaded split-ring resonator</a:t>
            </a:r>
            <a:endParaRPr lang="zh-CN" altLang="en-US" dirty="0"/>
          </a:p>
        </p:txBody>
      </p:sp>
      <p:sp>
        <p:nvSpPr>
          <p:cNvPr id="15" name="页脚占位符 4">
            <a:extLst>
              <a:ext uri="{FF2B5EF4-FFF2-40B4-BE49-F238E27FC236}">
                <a16:creationId xmlns:a16="http://schemas.microsoft.com/office/drawing/2014/main" id="{23A3848D-B968-4E6E-929B-49C2B7D266DD}"/>
              </a:ext>
            </a:extLst>
          </p:cNvPr>
          <p:cNvSpPr>
            <a:spLocks noGrp="1"/>
          </p:cNvSpPr>
          <p:nvPr>
            <p:ph type="ftr" sz="quarter" idx="11"/>
          </p:nvPr>
        </p:nvSpPr>
        <p:spPr>
          <a:xfrm>
            <a:off x="4038600" y="6356350"/>
            <a:ext cx="4114800" cy="365125"/>
          </a:xfrm>
        </p:spPr>
        <p:txBody>
          <a:bodyPr/>
          <a:lstStyle/>
          <a:p>
            <a:r>
              <a:rPr lang="en-US" altLang="zh-CN" dirty="0"/>
              <a:t>3. Level attraction in metamaterials and its applications</a:t>
            </a:r>
          </a:p>
        </p:txBody>
      </p:sp>
      <p:sp>
        <p:nvSpPr>
          <p:cNvPr id="3" name="文本框 2">
            <a:extLst>
              <a:ext uri="{FF2B5EF4-FFF2-40B4-BE49-F238E27FC236}">
                <a16:creationId xmlns:a16="http://schemas.microsoft.com/office/drawing/2014/main" id="{25C77FF8-1316-4881-BE9C-84910CF81A04}"/>
              </a:ext>
            </a:extLst>
          </p:cNvPr>
          <p:cNvSpPr txBox="1"/>
          <p:nvPr/>
        </p:nvSpPr>
        <p:spPr>
          <a:xfrm>
            <a:off x="7892084" y="2564569"/>
            <a:ext cx="413529" cy="400110"/>
          </a:xfrm>
          <a:prstGeom prst="rect">
            <a:avLst/>
          </a:prstGeom>
          <a:noFill/>
        </p:spPr>
        <p:txBody>
          <a:bodyPr wrap="square" rtlCol="0">
            <a:spAutoFit/>
          </a:bodyPr>
          <a:lstStyle/>
          <a:p>
            <a:r>
              <a:rPr lang="en-US" altLang="zh-CN" sz="2000" dirty="0">
                <a:highlight>
                  <a:srgbClr val="FFFF00"/>
                </a:highlight>
              </a:rPr>
              <a:t>(b)</a:t>
            </a:r>
            <a:endParaRPr lang="zh-CN" altLang="en-US" sz="2000" dirty="0">
              <a:highlight>
                <a:srgbClr val="FFFF00"/>
              </a:highlight>
            </a:endParaRPr>
          </a:p>
        </p:txBody>
      </p:sp>
      <p:sp>
        <p:nvSpPr>
          <p:cNvPr id="14" name="文本框 13">
            <a:extLst>
              <a:ext uri="{FF2B5EF4-FFF2-40B4-BE49-F238E27FC236}">
                <a16:creationId xmlns:a16="http://schemas.microsoft.com/office/drawing/2014/main" id="{B4FC7226-F728-4DDE-BB65-8F6CCD52CEE2}"/>
              </a:ext>
            </a:extLst>
          </p:cNvPr>
          <p:cNvSpPr txBox="1"/>
          <p:nvPr/>
        </p:nvSpPr>
        <p:spPr>
          <a:xfrm>
            <a:off x="7892084" y="4268030"/>
            <a:ext cx="413529" cy="400110"/>
          </a:xfrm>
          <a:prstGeom prst="rect">
            <a:avLst/>
          </a:prstGeom>
          <a:noFill/>
        </p:spPr>
        <p:txBody>
          <a:bodyPr wrap="square" rtlCol="0">
            <a:spAutoFit/>
          </a:bodyPr>
          <a:lstStyle/>
          <a:p>
            <a:r>
              <a:rPr lang="en-US" altLang="zh-CN" sz="2000" dirty="0">
                <a:highlight>
                  <a:srgbClr val="FFFF00"/>
                </a:highlight>
              </a:rPr>
              <a:t>(c)</a:t>
            </a:r>
            <a:endParaRPr lang="zh-CN" altLang="en-US" sz="2000" dirty="0">
              <a:highlight>
                <a:srgbClr val="FFFF00"/>
              </a:highlight>
            </a:endParaRPr>
          </a:p>
        </p:txBody>
      </p:sp>
      <p:sp>
        <p:nvSpPr>
          <p:cNvPr id="5" name="矩形 4">
            <a:extLst>
              <a:ext uri="{FF2B5EF4-FFF2-40B4-BE49-F238E27FC236}">
                <a16:creationId xmlns:a16="http://schemas.microsoft.com/office/drawing/2014/main" id="{E0954C97-1D3E-4DBA-9121-A96463385317}"/>
              </a:ext>
            </a:extLst>
          </p:cNvPr>
          <p:cNvSpPr/>
          <p:nvPr/>
        </p:nvSpPr>
        <p:spPr>
          <a:xfrm>
            <a:off x="8420100" y="4191000"/>
            <a:ext cx="54201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BFA5C3D-07F6-4284-9AA3-EAF317CD4CF7}"/>
              </a:ext>
            </a:extLst>
          </p:cNvPr>
          <p:cNvCxnSpPr/>
          <p:nvPr/>
        </p:nvCxnSpPr>
        <p:spPr>
          <a:xfrm flipV="1">
            <a:off x="6050756" y="3362325"/>
            <a:ext cx="0" cy="390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69E93D8-9E34-4045-A64A-B83405A81BEF}"/>
                  </a:ext>
                </a:extLst>
              </p:cNvPr>
              <p:cNvSpPr txBox="1"/>
              <p:nvPr/>
            </p:nvSpPr>
            <p:spPr>
              <a:xfrm>
                <a:off x="10005060" y="5042146"/>
                <a:ext cx="1890454" cy="369332"/>
              </a:xfrm>
              <a:prstGeom prst="rect">
                <a:avLst/>
              </a:prstGeom>
              <a:noFill/>
              <a:ln w="19050">
                <a:solidFill>
                  <a:srgbClr val="FF0000"/>
                </a:solidFill>
              </a:ln>
            </p:spPr>
            <p:txBody>
              <a:bodyPr wrap="none" rtlCol="0">
                <a:spAutoFit/>
              </a:bodyPr>
              <a:lstStyle/>
              <a:p>
                <a14:m>
                  <m:oMath xmlns:m="http://schemas.openxmlformats.org/officeDocument/2006/math">
                    <m:r>
                      <a:rPr lang="en-US" altLang="zh-CN" b="0" i="1" smtClean="0">
                        <a:latin typeface="Cambria Math" panose="02040503050406030204" pitchFamily="18" charset="0"/>
                      </a:rPr>
                      <m:t>𝐼𝑚</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=30 </m:t>
                    </m:r>
                    <m:r>
                      <a:rPr lang="en-US" altLang="zh-CN" b="0" i="1" smtClean="0">
                        <a:latin typeface="Cambria Math" panose="02040503050406030204" pitchFamily="18" charset="0"/>
                      </a:rPr>
                      <m:t>𝐻𝑧</m:t>
                    </m:r>
                  </m:oMath>
                </a14:m>
                <a:r>
                  <a:rPr lang="en-US" altLang="zh-CN" dirty="0"/>
                  <a:t>!</a:t>
                </a:r>
                <a:endParaRPr lang="zh-CN" altLang="en-US" dirty="0"/>
              </a:p>
            </p:txBody>
          </p:sp>
        </mc:Choice>
        <mc:Fallback xmlns="">
          <p:sp>
            <p:nvSpPr>
              <p:cNvPr id="17" name="文本框 16">
                <a:extLst>
                  <a:ext uri="{FF2B5EF4-FFF2-40B4-BE49-F238E27FC236}">
                    <a16:creationId xmlns:a16="http://schemas.microsoft.com/office/drawing/2014/main" id="{B69E93D8-9E34-4045-A64A-B83405A81BEF}"/>
                  </a:ext>
                </a:extLst>
              </p:cNvPr>
              <p:cNvSpPr txBox="1">
                <a:spLocks noRot="1" noChangeAspect="1" noMove="1" noResize="1" noEditPoints="1" noAdjustHandles="1" noChangeArrowheads="1" noChangeShapeType="1" noTextEdit="1"/>
              </p:cNvSpPr>
              <p:nvPr/>
            </p:nvSpPr>
            <p:spPr>
              <a:xfrm>
                <a:off x="10005060" y="5042146"/>
                <a:ext cx="1890454" cy="369332"/>
              </a:xfrm>
              <a:prstGeom prst="rect">
                <a:avLst/>
              </a:prstGeom>
              <a:blipFill>
                <a:blip r:embed="rId6"/>
                <a:stretch>
                  <a:fillRect t="-6250" r="-958" b="-20313"/>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34568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B7B1-1402-4D4D-9E31-2FE257A03EBC}"/>
              </a:ext>
            </a:extLst>
          </p:cNvPr>
          <p:cNvSpPr>
            <a:spLocks noGrp="1"/>
          </p:cNvSpPr>
          <p:nvPr>
            <p:ph type="title"/>
          </p:nvPr>
        </p:nvSpPr>
        <p:spPr>
          <a:xfrm>
            <a:off x="838200" y="18896"/>
            <a:ext cx="10515600" cy="735705"/>
          </a:xfrm>
        </p:spPr>
        <p:txBody>
          <a:bodyPr>
            <a:normAutofit/>
          </a:bodyPr>
          <a:lstStyle/>
          <a:p>
            <a:r>
              <a:rPr lang="en-US" altLang="zh-CN" dirty="0"/>
              <a:t>Nonreciprocity in cavity magnon polariton</a:t>
            </a:r>
            <a:endParaRPr lang="zh-CN" altLang="en-US" dirty="0"/>
          </a:p>
        </p:txBody>
      </p:sp>
      <p:sp>
        <p:nvSpPr>
          <p:cNvPr id="4" name="灯片编号占位符 3">
            <a:extLst>
              <a:ext uri="{FF2B5EF4-FFF2-40B4-BE49-F238E27FC236}">
                <a16:creationId xmlns:a16="http://schemas.microsoft.com/office/drawing/2014/main" id="{BA6C3E42-78AD-4C29-BB69-6C504B4A97DF}"/>
              </a:ext>
            </a:extLst>
          </p:cNvPr>
          <p:cNvSpPr>
            <a:spLocks noGrp="1"/>
          </p:cNvSpPr>
          <p:nvPr>
            <p:ph type="sldNum" sz="quarter" idx="12"/>
          </p:nvPr>
        </p:nvSpPr>
        <p:spPr>
          <a:xfrm>
            <a:off x="8610600" y="6356350"/>
            <a:ext cx="2743200" cy="365125"/>
          </a:xfrm>
        </p:spPr>
        <p:txBody>
          <a:bodyPr/>
          <a:lstStyle/>
          <a:p>
            <a:fld id="{226588B9-BE96-4B53-82A0-C3A41FD8C8B0}" type="slidenum">
              <a:rPr lang="zh-CN" altLang="en-US" smtClean="0"/>
              <a:t>13</a:t>
            </a:fld>
            <a:endParaRPr lang="zh-CN" altLang="en-US"/>
          </a:p>
        </p:txBody>
      </p:sp>
      <p:pic>
        <p:nvPicPr>
          <p:cNvPr id="6" name="图片 5" descr="地图上有字&#10;&#10;描述已自动生成">
            <a:extLst>
              <a:ext uri="{FF2B5EF4-FFF2-40B4-BE49-F238E27FC236}">
                <a16:creationId xmlns:a16="http://schemas.microsoft.com/office/drawing/2014/main" id="{7716DB44-9262-47D5-9AEE-796EE4DC1EE2}"/>
              </a:ext>
            </a:extLst>
          </p:cNvPr>
          <p:cNvPicPr>
            <a:picLocks noChangeAspect="1"/>
          </p:cNvPicPr>
          <p:nvPr/>
        </p:nvPicPr>
        <p:blipFill rotWithShape="1">
          <a:blip r:embed="rId3">
            <a:extLst>
              <a:ext uri="{28A0092B-C50C-407E-A947-70E740481C1C}">
                <a14:useLocalDpi xmlns:a14="http://schemas.microsoft.com/office/drawing/2010/main" val="0"/>
              </a:ext>
            </a:extLst>
          </a:blip>
          <a:srcRect t="48863"/>
          <a:stretch/>
        </p:blipFill>
        <p:spPr>
          <a:xfrm>
            <a:off x="2956410" y="3720832"/>
            <a:ext cx="6946154" cy="2635518"/>
          </a:xfrm>
          <a:prstGeom prst="rect">
            <a:avLst/>
          </a:prstGeom>
        </p:spPr>
      </p:pic>
      <p:grpSp>
        <p:nvGrpSpPr>
          <p:cNvPr id="9" name="组合 8">
            <a:extLst>
              <a:ext uri="{FF2B5EF4-FFF2-40B4-BE49-F238E27FC236}">
                <a16:creationId xmlns:a16="http://schemas.microsoft.com/office/drawing/2014/main" id="{4ED5071A-6264-463E-8571-311DCDE28DB3}"/>
              </a:ext>
            </a:extLst>
          </p:cNvPr>
          <p:cNvGrpSpPr/>
          <p:nvPr/>
        </p:nvGrpSpPr>
        <p:grpSpPr>
          <a:xfrm>
            <a:off x="2667000" y="1504821"/>
            <a:ext cx="2743200" cy="1163934"/>
            <a:chOff x="8610600" y="1731981"/>
            <a:chExt cx="2743200" cy="1163934"/>
          </a:xfrm>
        </p:grpSpPr>
        <p:pic>
          <p:nvPicPr>
            <p:cNvPr id="3" name="图片 2">
              <a:extLst>
                <a:ext uri="{FF2B5EF4-FFF2-40B4-BE49-F238E27FC236}">
                  <a16:creationId xmlns:a16="http://schemas.microsoft.com/office/drawing/2014/main" id="{1831E7BF-B612-4945-A843-A3DD17B6DE9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3286">
                          <a14:foregroundMark x1="67143" y1="36286" x2="79000" y2="34286"/>
                          <a14:foregroundMark x1="79000" y1="34286" x2="79429" y2="34286"/>
                          <a14:foregroundMark x1="79143" y1="34857" x2="93286" y2="34857"/>
                          <a14:foregroundMark x1="29000" y1="32000" x2="16571" y2="32286"/>
                          <a14:foregroundMark x1="30714" y1="62000" x2="13857" y2="61143"/>
                          <a14:foregroundMark x1="32000" y1="59714" x2="19857" y2="60571"/>
                          <a14:foregroundMark x1="19857" y1="60571" x2="31286" y2="64571"/>
                          <a14:foregroundMark x1="31286" y1="64571" x2="31286" y2="59429"/>
                          <a14:backgroundMark x1="32286" y1="68286" x2="41571" y2="82571"/>
                          <a14:backgroundMark x1="41571" y1="82571" x2="53143" y2="86571"/>
                          <a14:backgroundMark x1="53143" y1="86571" x2="64571" y2="81143"/>
                          <a14:backgroundMark x1="64571" y1="81143" x2="54286" y2="70000"/>
                          <a14:backgroundMark x1="54286" y1="70000" x2="42571" y2="71429"/>
                          <a14:backgroundMark x1="32714" y1="68000" x2="44429" y2="66857"/>
                          <a14:backgroundMark x1="44429" y1="66857" x2="44714" y2="66571"/>
                          <a14:backgroundMark x1="41714" y1="67429" x2="52571" y2="67714"/>
                          <a14:backgroundMark x1="54000" y1="68000" x2="64571" y2="77143"/>
                          <a14:backgroundMark x1="64571" y1="77143" x2="64857" y2="80000"/>
                          <a14:backgroundMark x1="64714" y1="78286" x2="61429" y2="67714"/>
                          <a14:backgroundMark x1="61429" y1="68857" x2="54857" y2="66000"/>
                          <a14:backgroundMark x1="32143" y1="66286" x2="37000" y2="65429"/>
                          <a14:backgroundMark x1="61429" y1="66000" x2="63143" y2="70571"/>
                          <a14:backgroundMark x1="65286" y1="75143" x2="65429" y2="79429"/>
                        </a14:backgroundRemoval>
                      </a14:imgEffect>
                    </a14:imgLayer>
                  </a14:imgProps>
                </a:ext>
              </a:extLst>
            </a:blip>
            <a:srcRect l="15694" t="21179" r="10595" b="24647"/>
            <a:stretch/>
          </p:blipFill>
          <p:spPr>
            <a:xfrm>
              <a:off x="8610600" y="1875321"/>
              <a:ext cx="2743200" cy="1008044"/>
            </a:xfrm>
            <a:prstGeom prst="rect">
              <a:avLst/>
            </a:prstGeom>
          </p:spPr>
        </p:pic>
        <p:cxnSp>
          <p:nvCxnSpPr>
            <p:cNvPr id="7" name="直接箭头连接符 6">
              <a:extLst>
                <a:ext uri="{FF2B5EF4-FFF2-40B4-BE49-F238E27FC236}">
                  <a16:creationId xmlns:a16="http://schemas.microsoft.com/office/drawing/2014/main" id="{21E88400-B5E3-4085-A4B7-5660C7E1500B}"/>
                </a:ext>
              </a:extLst>
            </p:cNvPr>
            <p:cNvCxnSpPr/>
            <p:nvPr/>
          </p:nvCxnSpPr>
          <p:spPr>
            <a:xfrm>
              <a:off x="9348395" y="1731981"/>
              <a:ext cx="1032734" cy="0"/>
            </a:xfrm>
            <a:prstGeom prst="straightConnector1">
              <a:avLst/>
            </a:prstGeom>
            <a:ln w="38100">
              <a:solidFill>
                <a:srgbClr val="316AB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5B8E762-A1DE-4E9A-9AAB-8B10564AF97C}"/>
                </a:ext>
              </a:extLst>
            </p:cNvPr>
            <p:cNvCxnSpPr/>
            <p:nvPr/>
          </p:nvCxnSpPr>
          <p:spPr>
            <a:xfrm>
              <a:off x="9306261" y="2895915"/>
              <a:ext cx="1032734" cy="0"/>
            </a:xfrm>
            <a:prstGeom prst="straightConnector1">
              <a:avLst/>
            </a:prstGeom>
            <a:ln w="38100">
              <a:solidFill>
                <a:srgbClr val="B7765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BE74A81E-3770-4DF5-8732-5B0DEA3A2037}"/>
              </a:ext>
            </a:extLst>
          </p:cNvPr>
          <p:cNvSpPr txBox="1"/>
          <p:nvPr/>
        </p:nvSpPr>
        <p:spPr>
          <a:xfrm>
            <a:off x="2667000" y="2931993"/>
            <a:ext cx="2743059" cy="369332"/>
          </a:xfrm>
          <a:prstGeom prst="rect">
            <a:avLst/>
          </a:prstGeom>
          <a:noFill/>
        </p:spPr>
        <p:txBody>
          <a:bodyPr wrap="none" rtlCol="0">
            <a:spAutoFit/>
          </a:bodyPr>
          <a:lstStyle/>
          <a:p>
            <a:r>
              <a:rPr lang="en-US" altLang="zh-CN" dirty="0"/>
              <a:t>Unidirectional transmission</a:t>
            </a:r>
            <a:endParaRPr lang="zh-CN" altLang="en-US" dirty="0"/>
          </a:p>
        </p:txBody>
      </p:sp>
      <p:sp>
        <p:nvSpPr>
          <p:cNvPr id="11" name="文本框 10">
            <a:extLst>
              <a:ext uri="{FF2B5EF4-FFF2-40B4-BE49-F238E27FC236}">
                <a16:creationId xmlns:a16="http://schemas.microsoft.com/office/drawing/2014/main" id="{EDF976BE-96DC-433A-8C32-3C08D1543BB9}"/>
              </a:ext>
            </a:extLst>
          </p:cNvPr>
          <p:cNvSpPr txBox="1"/>
          <p:nvPr/>
        </p:nvSpPr>
        <p:spPr>
          <a:xfrm>
            <a:off x="2193223" y="5539115"/>
            <a:ext cx="1845377" cy="369332"/>
          </a:xfrm>
          <a:prstGeom prst="rect">
            <a:avLst/>
          </a:prstGeom>
          <a:noFill/>
        </p:spPr>
        <p:txBody>
          <a:bodyPr wrap="none" rtlCol="0">
            <a:spAutoFit/>
          </a:bodyPr>
          <a:lstStyle/>
          <a:p>
            <a:r>
              <a:rPr lang="en-US" altLang="zh-CN" dirty="0"/>
              <a:t>Experiment Setup</a:t>
            </a:r>
            <a:endParaRPr lang="zh-CN" altLang="en-US" dirty="0"/>
          </a:p>
        </p:txBody>
      </p:sp>
      <p:sp>
        <p:nvSpPr>
          <p:cNvPr id="12" name="页脚占位符 11">
            <a:extLst>
              <a:ext uri="{FF2B5EF4-FFF2-40B4-BE49-F238E27FC236}">
                <a16:creationId xmlns:a16="http://schemas.microsoft.com/office/drawing/2014/main" id="{CD302C1D-0D9A-4955-9605-EC55A063AB99}"/>
              </a:ext>
            </a:extLst>
          </p:cNvPr>
          <p:cNvSpPr>
            <a:spLocks noGrp="1"/>
          </p:cNvSpPr>
          <p:nvPr>
            <p:ph type="ftr" sz="quarter" idx="11"/>
          </p:nvPr>
        </p:nvSpPr>
        <p:spPr/>
        <p:txBody>
          <a:bodyPr/>
          <a:lstStyle/>
          <a:p>
            <a:r>
              <a:rPr lang="en-US" altLang="zh-CN" dirty="0"/>
              <a:t>4. Broadband nonreciprocal device in cavity magnon polaritons</a:t>
            </a:r>
            <a:endParaRPr lang="zh-CN" altLang="en-US" dirty="0"/>
          </a:p>
        </p:txBody>
      </p:sp>
      <p:sp>
        <p:nvSpPr>
          <p:cNvPr id="14" name="文本框 13">
            <a:extLst>
              <a:ext uri="{FF2B5EF4-FFF2-40B4-BE49-F238E27FC236}">
                <a16:creationId xmlns:a16="http://schemas.microsoft.com/office/drawing/2014/main" id="{E3E8FEC5-9D00-4DEF-B723-0860A75050D9}"/>
              </a:ext>
            </a:extLst>
          </p:cNvPr>
          <p:cNvSpPr txBox="1"/>
          <p:nvPr/>
        </p:nvSpPr>
        <p:spPr>
          <a:xfrm>
            <a:off x="9064934" y="3720832"/>
            <a:ext cx="2935419" cy="2120068"/>
          </a:xfrm>
          <a:prstGeom prst="rect">
            <a:avLst/>
          </a:prstGeom>
          <a:noFill/>
        </p:spPr>
        <p:txBody>
          <a:bodyPr wrap="none" rtlCol="0">
            <a:spAutoFit/>
          </a:bodyPr>
          <a:lstStyle/>
          <a:p>
            <a:pPr>
              <a:lnSpc>
                <a:spcPct val="150000"/>
              </a:lnSpc>
            </a:pPr>
            <a:r>
              <a:rPr lang="en-US" altLang="zh-CN" dirty="0"/>
              <a:t>Nonreciprocal </a:t>
            </a:r>
          </a:p>
          <a:p>
            <a:pPr>
              <a:lnSpc>
                <a:spcPct val="150000"/>
              </a:lnSpc>
            </a:pPr>
            <a:r>
              <a:rPr lang="en-US" altLang="zh-CN" dirty="0"/>
              <a:t>Transmission: </a:t>
            </a:r>
          </a:p>
          <a:p>
            <a:pPr>
              <a:lnSpc>
                <a:spcPct val="150000"/>
              </a:lnSpc>
            </a:pPr>
            <a:endParaRPr lang="en-US" altLang="zh-CN" dirty="0"/>
          </a:p>
          <a:p>
            <a:pPr>
              <a:lnSpc>
                <a:spcPct val="150000"/>
              </a:lnSpc>
            </a:pPr>
            <a:r>
              <a:rPr lang="en-US" altLang="zh-CN" dirty="0"/>
              <a:t>Bandwidth ~ 0.5 MHz </a:t>
            </a:r>
          </a:p>
          <a:p>
            <a:pPr>
              <a:lnSpc>
                <a:spcPct val="150000"/>
              </a:lnSpc>
            </a:pPr>
            <a:r>
              <a:rPr lang="en-US" altLang="zh-CN" dirty="0"/>
              <a:t>Limited by magnon linewidth</a:t>
            </a:r>
            <a:endParaRPr lang="zh-CN" altLang="en-US" dirty="0"/>
          </a:p>
        </p:txBody>
      </p:sp>
      <p:sp>
        <p:nvSpPr>
          <p:cNvPr id="15" name="矩形 14">
            <a:extLst>
              <a:ext uri="{FF2B5EF4-FFF2-40B4-BE49-F238E27FC236}">
                <a16:creationId xmlns:a16="http://schemas.microsoft.com/office/drawing/2014/main" id="{9EA1911A-2006-42CD-9D54-02E2AB39EA24}"/>
              </a:ext>
            </a:extLst>
          </p:cNvPr>
          <p:cNvSpPr/>
          <p:nvPr/>
        </p:nvSpPr>
        <p:spPr>
          <a:xfrm>
            <a:off x="1388643" y="924030"/>
            <a:ext cx="9144000" cy="261610"/>
          </a:xfrm>
          <a:prstGeom prst="rect">
            <a:avLst/>
          </a:prstGeom>
        </p:spPr>
        <p:txBody>
          <a:bodyPr wrap="square">
            <a:spAutoFit/>
          </a:bodyPr>
          <a:lstStyle/>
          <a:p>
            <a:r>
              <a:rPr lang="en-US" altLang="zh-CN" sz="1100" dirty="0">
                <a:solidFill>
                  <a:schemeClr val="bg1">
                    <a:lumMod val="50000"/>
                  </a:schemeClr>
                </a:solidFill>
                <a:latin typeface="Arial" panose="020B0604020202020204" pitchFamily="34" charset="0"/>
              </a:rPr>
              <a:t>Wang, Yi-Pu, et al. "Nonreciprocity and unidirectional invisibility in cavity </a:t>
            </a:r>
            <a:r>
              <a:rPr lang="en-US" altLang="zh-CN" sz="1100" dirty="0" err="1">
                <a:solidFill>
                  <a:schemeClr val="bg1">
                    <a:lumMod val="50000"/>
                  </a:schemeClr>
                </a:solidFill>
                <a:latin typeface="Arial" panose="020B0604020202020204" pitchFamily="34" charset="0"/>
              </a:rPr>
              <a:t>magnonics</a:t>
            </a:r>
            <a:r>
              <a:rPr lang="en-US" altLang="zh-CN" sz="1100" dirty="0">
                <a:solidFill>
                  <a:schemeClr val="bg1">
                    <a:lumMod val="50000"/>
                  </a:schemeClr>
                </a:solidFill>
                <a:latin typeface="Arial" panose="020B0604020202020204" pitchFamily="34" charset="0"/>
              </a:rPr>
              <a:t>." </a:t>
            </a:r>
            <a:r>
              <a:rPr lang="en-US" altLang="zh-CN" sz="1100" i="1" dirty="0">
                <a:solidFill>
                  <a:schemeClr val="bg1">
                    <a:lumMod val="50000"/>
                  </a:schemeClr>
                </a:solidFill>
                <a:latin typeface="Arial" panose="020B0604020202020204" pitchFamily="34" charset="0"/>
              </a:rPr>
              <a:t>Physical review letters</a:t>
            </a:r>
            <a:r>
              <a:rPr lang="en-US" altLang="zh-CN" sz="1100" dirty="0">
                <a:solidFill>
                  <a:schemeClr val="bg1">
                    <a:lumMod val="50000"/>
                  </a:schemeClr>
                </a:solidFill>
                <a:latin typeface="Arial" panose="020B0604020202020204" pitchFamily="34" charset="0"/>
              </a:rPr>
              <a:t> 123.12 (2019): 127202.</a:t>
            </a:r>
            <a:endParaRPr lang="zh-CN" altLang="en-US" sz="1100" dirty="0">
              <a:solidFill>
                <a:schemeClr val="bg1">
                  <a:lumMod val="50000"/>
                </a:schemeClr>
              </a:solidFill>
            </a:endParaRPr>
          </a:p>
        </p:txBody>
      </p:sp>
      <p:pic>
        <p:nvPicPr>
          <p:cNvPr id="16" name="图片 15">
            <a:extLst>
              <a:ext uri="{FF2B5EF4-FFF2-40B4-BE49-F238E27FC236}">
                <a16:creationId xmlns:a16="http://schemas.microsoft.com/office/drawing/2014/main" id="{5FD4584A-8F8F-4E7E-9FFF-AC5669D76DBC}"/>
              </a:ext>
            </a:extLst>
          </p:cNvPr>
          <p:cNvPicPr>
            <a:picLocks noChangeAspect="1"/>
          </p:cNvPicPr>
          <p:nvPr/>
        </p:nvPicPr>
        <p:blipFill>
          <a:blip r:embed="rId6"/>
          <a:stretch>
            <a:fillRect/>
          </a:stretch>
        </p:blipFill>
        <p:spPr>
          <a:xfrm>
            <a:off x="5886706" y="1692688"/>
            <a:ext cx="4095494" cy="1356079"/>
          </a:xfrm>
          <a:prstGeom prst="rect">
            <a:avLst/>
          </a:prstGeom>
        </p:spPr>
      </p:pic>
      <p:cxnSp>
        <p:nvCxnSpPr>
          <p:cNvPr id="17" name="直接箭头连接符 16">
            <a:extLst>
              <a:ext uri="{FF2B5EF4-FFF2-40B4-BE49-F238E27FC236}">
                <a16:creationId xmlns:a16="http://schemas.microsoft.com/office/drawing/2014/main" id="{F3FF0D6B-9A8F-4856-AB79-C5460DB2EBB3}"/>
              </a:ext>
            </a:extLst>
          </p:cNvPr>
          <p:cNvCxnSpPr/>
          <p:nvPr/>
        </p:nvCxnSpPr>
        <p:spPr>
          <a:xfrm>
            <a:off x="6614720" y="1533267"/>
            <a:ext cx="1032734" cy="0"/>
          </a:xfrm>
          <a:prstGeom prst="straightConnector1">
            <a:avLst/>
          </a:prstGeom>
          <a:ln w="38100">
            <a:solidFill>
              <a:srgbClr val="316AB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F9437F7-E32B-4954-A60D-699F8E8A6B6C}"/>
              </a:ext>
            </a:extLst>
          </p:cNvPr>
          <p:cNvCxnSpPr/>
          <p:nvPr/>
        </p:nvCxnSpPr>
        <p:spPr>
          <a:xfrm>
            <a:off x="8610600" y="1533267"/>
            <a:ext cx="1032734" cy="0"/>
          </a:xfrm>
          <a:prstGeom prst="straightConnector1">
            <a:avLst/>
          </a:prstGeom>
          <a:ln w="38100">
            <a:solidFill>
              <a:srgbClr val="B7765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CD19917-91D8-4125-9D86-8F98AD271371}"/>
              </a:ext>
            </a:extLst>
          </p:cNvPr>
          <p:cNvSpPr/>
          <p:nvPr/>
        </p:nvSpPr>
        <p:spPr>
          <a:xfrm>
            <a:off x="7419975" y="1734297"/>
            <a:ext cx="142875" cy="90412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8BE4CCF-F515-456F-8A51-F13817FEA910}"/>
              </a:ext>
            </a:extLst>
          </p:cNvPr>
          <p:cNvSpPr/>
          <p:nvPr/>
        </p:nvSpPr>
        <p:spPr>
          <a:xfrm>
            <a:off x="9436893" y="1734296"/>
            <a:ext cx="142875" cy="90412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6093CAC-3D20-4787-A71B-38E9F5577330}"/>
                  </a:ext>
                </a:extLst>
              </p:cNvPr>
              <p:cNvSpPr txBox="1"/>
              <p:nvPr/>
            </p:nvSpPr>
            <p:spPr>
              <a:xfrm>
                <a:off x="6619864" y="2066833"/>
                <a:ext cx="3745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21</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36093CAC-3D20-4787-A71B-38E9F5577330}"/>
                  </a:ext>
                </a:extLst>
              </p:cNvPr>
              <p:cNvSpPr txBox="1">
                <a:spLocks noRot="1" noChangeAspect="1" noMove="1" noResize="1" noEditPoints="1" noAdjustHandles="1" noChangeArrowheads="1" noChangeShapeType="1" noTextEdit="1"/>
              </p:cNvSpPr>
              <p:nvPr/>
            </p:nvSpPr>
            <p:spPr>
              <a:xfrm>
                <a:off x="6619864" y="2066833"/>
                <a:ext cx="374525" cy="276999"/>
              </a:xfrm>
              <a:prstGeom prst="rect">
                <a:avLst/>
              </a:prstGeom>
              <a:blipFill>
                <a:blip r:embed="rId7"/>
                <a:stretch>
                  <a:fillRect l="-14754" r="-49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D7F6887-0259-4323-8588-761C8B8EA93E}"/>
                  </a:ext>
                </a:extLst>
              </p:cNvPr>
              <p:cNvSpPr txBox="1"/>
              <p:nvPr/>
            </p:nvSpPr>
            <p:spPr>
              <a:xfrm>
                <a:off x="8585262" y="2066833"/>
                <a:ext cx="3692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AD7F6887-0259-4323-8588-761C8B8EA93E}"/>
                  </a:ext>
                </a:extLst>
              </p:cNvPr>
              <p:cNvSpPr txBox="1">
                <a:spLocks noRot="1" noChangeAspect="1" noMove="1" noResize="1" noEditPoints="1" noAdjustHandles="1" noChangeArrowheads="1" noChangeShapeType="1" noTextEdit="1"/>
              </p:cNvSpPr>
              <p:nvPr/>
            </p:nvSpPr>
            <p:spPr>
              <a:xfrm>
                <a:off x="8585262" y="2066833"/>
                <a:ext cx="369204" cy="276999"/>
              </a:xfrm>
              <a:prstGeom prst="rect">
                <a:avLst/>
              </a:prstGeom>
              <a:blipFill>
                <a:blip r:embed="rId8"/>
                <a:stretch>
                  <a:fillRect l="-13115" r="-4918"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998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49D44-9819-4113-BC30-703A1C9F5257}"/>
              </a:ext>
            </a:extLst>
          </p:cNvPr>
          <p:cNvSpPr>
            <a:spLocks noGrp="1"/>
          </p:cNvSpPr>
          <p:nvPr>
            <p:ph type="title"/>
          </p:nvPr>
        </p:nvSpPr>
        <p:spPr>
          <a:xfrm>
            <a:off x="838200" y="18256"/>
            <a:ext cx="10515600" cy="1127054"/>
          </a:xfrm>
        </p:spPr>
        <p:txBody>
          <a:bodyPr/>
          <a:lstStyle/>
          <a:p>
            <a:r>
              <a:rPr lang="en-US" altLang="zh-CN" dirty="0"/>
              <a:t>Local control of magnon damping</a:t>
            </a:r>
            <a:endParaRPr lang="zh-CN" altLang="en-US" dirty="0"/>
          </a:p>
        </p:txBody>
      </p:sp>
      <p:sp>
        <p:nvSpPr>
          <p:cNvPr id="4" name="灯片编号占位符 3">
            <a:extLst>
              <a:ext uri="{FF2B5EF4-FFF2-40B4-BE49-F238E27FC236}">
                <a16:creationId xmlns:a16="http://schemas.microsoft.com/office/drawing/2014/main" id="{B8FC8226-7BA1-4B18-8E37-8723EC293FE1}"/>
              </a:ext>
            </a:extLst>
          </p:cNvPr>
          <p:cNvSpPr>
            <a:spLocks noGrp="1"/>
          </p:cNvSpPr>
          <p:nvPr>
            <p:ph type="sldNum" sz="quarter" idx="12"/>
          </p:nvPr>
        </p:nvSpPr>
        <p:spPr/>
        <p:txBody>
          <a:bodyPr/>
          <a:lstStyle/>
          <a:p>
            <a:fld id="{226588B9-BE96-4B53-82A0-C3A41FD8C8B0}" type="slidenum">
              <a:rPr lang="zh-CN" altLang="en-US" smtClean="0"/>
              <a:t>14</a:t>
            </a:fld>
            <a:endParaRPr lang="zh-CN" altLang="en-US"/>
          </a:p>
        </p:txBody>
      </p:sp>
      <p:pic>
        <p:nvPicPr>
          <p:cNvPr id="7" name="图片 6" descr="地图的截图&#10;&#10;描述已自动生成">
            <a:extLst>
              <a:ext uri="{FF2B5EF4-FFF2-40B4-BE49-F238E27FC236}">
                <a16:creationId xmlns:a16="http://schemas.microsoft.com/office/drawing/2014/main" id="{8C80968F-9ED1-42AD-9E9B-E4F9080E473B}"/>
              </a:ext>
            </a:extLst>
          </p:cNvPr>
          <p:cNvPicPr>
            <a:picLocks noChangeAspect="1"/>
          </p:cNvPicPr>
          <p:nvPr/>
        </p:nvPicPr>
        <p:blipFill rotWithShape="1">
          <a:blip r:embed="rId2">
            <a:extLst>
              <a:ext uri="{28A0092B-C50C-407E-A947-70E740481C1C}">
                <a14:useLocalDpi xmlns:a14="http://schemas.microsoft.com/office/drawing/2010/main" val="0"/>
              </a:ext>
            </a:extLst>
          </a:blip>
          <a:srcRect r="9674"/>
          <a:stretch/>
        </p:blipFill>
        <p:spPr>
          <a:xfrm>
            <a:off x="2810047" y="3708642"/>
            <a:ext cx="6019456" cy="2272010"/>
          </a:xfrm>
          <a:prstGeom prst="rect">
            <a:avLst/>
          </a:prstGeom>
        </p:spPr>
      </p:pic>
      <p:sp>
        <p:nvSpPr>
          <p:cNvPr id="3" name="页脚占位符 2">
            <a:extLst>
              <a:ext uri="{FF2B5EF4-FFF2-40B4-BE49-F238E27FC236}">
                <a16:creationId xmlns:a16="http://schemas.microsoft.com/office/drawing/2014/main" id="{C8B51443-790B-41CF-B920-FA05E162CE97}"/>
              </a:ext>
            </a:extLst>
          </p:cNvPr>
          <p:cNvSpPr>
            <a:spLocks noGrp="1"/>
          </p:cNvSpPr>
          <p:nvPr>
            <p:ph type="ftr" sz="quarter" idx="11"/>
          </p:nvPr>
        </p:nvSpPr>
        <p:spPr/>
        <p:txBody>
          <a:bodyPr/>
          <a:lstStyle/>
          <a:p>
            <a:r>
              <a:rPr lang="en-US" altLang="zh-CN" dirty="0"/>
              <a:t>4. Broadband nonreciprocal device in cavity magnon polaritons</a:t>
            </a:r>
            <a:endParaRPr lang="zh-CN" altLang="en-US" dirty="0"/>
          </a:p>
        </p:txBody>
      </p:sp>
      <p:pic>
        <p:nvPicPr>
          <p:cNvPr id="8" name="图片 7" descr="地图上有字&#10;&#10;描述已自动生成">
            <a:extLst>
              <a:ext uri="{FF2B5EF4-FFF2-40B4-BE49-F238E27FC236}">
                <a16:creationId xmlns:a16="http://schemas.microsoft.com/office/drawing/2014/main" id="{DC0083DE-33C2-44A2-897F-D5266A413E09}"/>
              </a:ext>
            </a:extLst>
          </p:cNvPr>
          <p:cNvPicPr>
            <a:picLocks noChangeAspect="1"/>
          </p:cNvPicPr>
          <p:nvPr/>
        </p:nvPicPr>
        <p:blipFill rotWithShape="1">
          <a:blip r:embed="rId3">
            <a:extLst>
              <a:ext uri="{28A0092B-C50C-407E-A947-70E740481C1C}">
                <a14:useLocalDpi xmlns:a14="http://schemas.microsoft.com/office/drawing/2010/main" val="0"/>
              </a:ext>
            </a:extLst>
          </a:blip>
          <a:srcRect l="16266" r="63440" b="59387"/>
          <a:stretch/>
        </p:blipFill>
        <p:spPr>
          <a:xfrm>
            <a:off x="6694637" y="1263004"/>
            <a:ext cx="1458763" cy="2165996"/>
          </a:xfrm>
          <a:prstGeom prst="rect">
            <a:avLst/>
          </a:prstGeom>
        </p:spPr>
      </p:pic>
      <p:pic>
        <p:nvPicPr>
          <p:cNvPr id="9" name="图片 8" descr="地图上有字&#10;&#10;描述已自动生成">
            <a:extLst>
              <a:ext uri="{FF2B5EF4-FFF2-40B4-BE49-F238E27FC236}">
                <a16:creationId xmlns:a16="http://schemas.microsoft.com/office/drawing/2014/main" id="{E01B453E-E903-41CB-97D3-61A5A19873CA}"/>
              </a:ext>
            </a:extLst>
          </p:cNvPr>
          <p:cNvPicPr>
            <a:picLocks noChangeAspect="1"/>
          </p:cNvPicPr>
          <p:nvPr/>
        </p:nvPicPr>
        <p:blipFill rotWithShape="1">
          <a:blip r:embed="rId3">
            <a:extLst>
              <a:ext uri="{28A0092B-C50C-407E-A947-70E740481C1C}">
                <a14:useLocalDpi xmlns:a14="http://schemas.microsoft.com/office/drawing/2010/main" val="0"/>
              </a:ext>
            </a:extLst>
          </a:blip>
          <a:srcRect t="51729" r="57818"/>
          <a:stretch/>
        </p:blipFill>
        <p:spPr>
          <a:xfrm>
            <a:off x="2889735" y="1263004"/>
            <a:ext cx="2930040" cy="2487826"/>
          </a:xfrm>
          <a:prstGeom prst="rect">
            <a:avLst/>
          </a:prstGeom>
        </p:spPr>
      </p:pic>
      <p:sp>
        <p:nvSpPr>
          <p:cNvPr id="10" name="文本框 9">
            <a:extLst>
              <a:ext uri="{FF2B5EF4-FFF2-40B4-BE49-F238E27FC236}">
                <a16:creationId xmlns:a16="http://schemas.microsoft.com/office/drawing/2014/main" id="{BCF644A1-78BB-4D44-9CF2-CE514BA6E5C0}"/>
              </a:ext>
            </a:extLst>
          </p:cNvPr>
          <p:cNvSpPr txBox="1"/>
          <p:nvPr/>
        </p:nvSpPr>
        <p:spPr>
          <a:xfrm>
            <a:off x="2014873" y="2963612"/>
            <a:ext cx="1845377" cy="369332"/>
          </a:xfrm>
          <a:prstGeom prst="rect">
            <a:avLst/>
          </a:prstGeom>
          <a:noFill/>
        </p:spPr>
        <p:txBody>
          <a:bodyPr wrap="none" rtlCol="0">
            <a:spAutoFit/>
          </a:bodyPr>
          <a:lstStyle/>
          <a:p>
            <a:r>
              <a:rPr lang="en-US" altLang="zh-CN" dirty="0"/>
              <a:t>Experiment Setup</a:t>
            </a:r>
            <a:endParaRPr lang="zh-CN" altLang="en-US" dirty="0"/>
          </a:p>
        </p:txBody>
      </p:sp>
      <p:sp>
        <p:nvSpPr>
          <p:cNvPr id="11" name="矩形 10">
            <a:extLst>
              <a:ext uri="{FF2B5EF4-FFF2-40B4-BE49-F238E27FC236}">
                <a16:creationId xmlns:a16="http://schemas.microsoft.com/office/drawing/2014/main" id="{9E21BA85-5EB3-4EC6-A83F-0E7234580CEA}"/>
              </a:ext>
            </a:extLst>
          </p:cNvPr>
          <p:cNvSpPr/>
          <p:nvPr/>
        </p:nvSpPr>
        <p:spPr>
          <a:xfrm>
            <a:off x="7884372" y="2837433"/>
            <a:ext cx="1890261" cy="369332"/>
          </a:xfrm>
          <a:prstGeom prst="rect">
            <a:avLst/>
          </a:prstGeom>
        </p:spPr>
        <p:txBody>
          <a:bodyPr wrap="none">
            <a:spAutoFit/>
          </a:bodyPr>
          <a:lstStyle/>
          <a:p>
            <a:r>
              <a:rPr lang="en-US" altLang="zh-CN" dirty="0"/>
              <a:t>External damping</a:t>
            </a:r>
            <a:endParaRPr lang="zh-CN" altLang="en-US" dirty="0"/>
          </a:p>
        </p:txBody>
      </p:sp>
      <p:sp>
        <p:nvSpPr>
          <p:cNvPr id="12" name="矩形 11">
            <a:extLst>
              <a:ext uri="{FF2B5EF4-FFF2-40B4-BE49-F238E27FC236}">
                <a16:creationId xmlns:a16="http://schemas.microsoft.com/office/drawing/2014/main" id="{0EB706BD-9C27-4A1C-8545-CFE32E64B585}"/>
              </a:ext>
            </a:extLst>
          </p:cNvPr>
          <p:cNvSpPr/>
          <p:nvPr/>
        </p:nvSpPr>
        <p:spPr>
          <a:xfrm>
            <a:off x="7884372" y="1371101"/>
            <a:ext cx="1819729" cy="369332"/>
          </a:xfrm>
          <a:prstGeom prst="rect">
            <a:avLst/>
          </a:prstGeom>
        </p:spPr>
        <p:txBody>
          <a:bodyPr wrap="none">
            <a:spAutoFit/>
          </a:bodyPr>
          <a:lstStyle/>
          <a:p>
            <a:r>
              <a:rPr lang="en-US" altLang="zh-CN" dirty="0"/>
              <a:t>Intrinsic damping</a:t>
            </a:r>
            <a:endParaRPr lang="zh-CN" altLang="en-US" dirty="0"/>
          </a:p>
        </p:txBody>
      </p:sp>
      <p:sp>
        <p:nvSpPr>
          <p:cNvPr id="13" name="矩形 12">
            <a:extLst>
              <a:ext uri="{FF2B5EF4-FFF2-40B4-BE49-F238E27FC236}">
                <a16:creationId xmlns:a16="http://schemas.microsoft.com/office/drawing/2014/main" id="{3FD0FF3A-AACD-4506-BAC6-914CC8977D6F}"/>
              </a:ext>
            </a:extLst>
          </p:cNvPr>
          <p:cNvSpPr/>
          <p:nvPr/>
        </p:nvSpPr>
        <p:spPr>
          <a:xfrm>
            <a:off x="5283827" y="1555767"/>
            <a:ext cx="2005677" cy="369332"/>
          </a:xfrm>
          <a:prstGeom prst="rect">
            <a:avLst/>
          </a:prstGeom>
          <a:ln w="12700">
            <a:solidFill>
              <a:srgbClr val="FF0000"/>
            </a:solidFill>
          </a:ln>
        </p:spPr>
        <p:txBody>
          <a:bodyPr wrap="none">
            <a:spAutoFit/>
          </a:bodyPr>
          <a:lstStyle/>
          <a:p>
            <a:r>
              <a:rPr lang="en-US" altLang="zh-CN" dirty="0"/>
              <a:t>Radiation damping</a:t>
            </a:r>
            <a:endParaRPr lang="zh-CN" altLang="en-US" dirty="0"/>
          </a:p>
        </p:txBody>
      </p:sp>
    </p:spTree>
    <p:extLst>
      <p:ext uri="{BB962C8B-B14F-4D97-AF65-F5344CB8AC3E}">
        <p14:creationId xmlns:p14="http://schemas.microsoft.com/office/powerpoint/2010/main" val="424435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BE9BFF0-9CE3-4810-B2D6-8D22934923CD}"/>
              </a:ext>
            </a:extLst>
          </p:cNvPr>
          <p:cNvGrpSpPr/>
          <p:nvPr/>
        </p:nvGrpSpPr>
        <p:grpSpPr>
          <a:xfrm>
            <a:off x="5488711" y="3496102"/>
            <a:ext cx="3404756" cy="2489337"/>
            <a:chOff x="5803037" y="2062591"/>
            <a:chExt cx="4024382" cy="2942367"/>
          </a:xfrm>
        </p:grpSpPr>
        <p:pic>
          <p:nvPicPr>
            <p:cNvPr id="13" name="图片 12" descr="地图上有字&#10;&#10;描述已自动生成">
              <a:extLst>
                <a:ext uri="{FF2B5EF4-FFF2-40B4-BE49-F238E27FC236}">
                  <a16:creationId xmlns:a16="http://schemas.microsoft.com/office/drawing/2014/main" id="{BD0DBF30-6932-4538-8E66-3D72694CC0CE}"/>
                </a:ext>
              </a:extLst>
            </p:cNvPr>
            <p:cNvPicPr>
              <a:picLocks noChangeAspect="1"/>
            </p:cNvPicPr>
            <p:nvPr/>
          </p:nvPicPr>
          <p:blipFill rotWithShape="1">
            <a:blip r:embed="rId2">
              <a:extLst>
                <a:ext uri="{28A0092B-C50C-407E-A947-70E740481C1C}">
                  <a14:useLocalDpi xmlns:a14="http://schemas.microsoft.com/office/drawing/2010/main" val="0"/>
                </a:ext>
              </a:extLst>
            </a:blip>
            <a:srcRect l="62694" r="6212"/>
            <a:stretch/>
          </p:blipFill>
          <p:spPr>
            <a:xfrm>
              <a:off x="6036469" y="2062591"/>
              <a:ext cx="3790950" cy="2942367"/>
            </a:xfrm>
            <a:prstGeom prst="rect">
              <a:avLst/>
            </a:prstGeom>
          </p:spPr>
        </p:pic>
        <p:sp>
          <p:nvSpPr>
            <p:cNvPr id="14" name="矩形 13">
              <a:extLst>
                <a:ext uri="{FF2B5EF4-FFF2-40B4-BE49-F238E27FC236}">
                  <a16:creationId xmlns:a16="http://schemas.microsoft.com/office/drawing/2014/main" id="{EDD998AA-E886-4368-8012-95501E7F6336}"/>
                </a:ext>
              </a:extLst>
            </p:cNvPr>
            <p:cNvSpPr/>
            <p:nvPr/>
          </p:nvSpPr>
          <p:spPr>
            <a:xfrm>
              <a:off x="5998369" y="2078065"/>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199F377-5180-420D-A944-2408E3A6815B}"/>
                </a:ext>
              </a:extLst>
            </p:cNvPr>
            <p:cNvSpPr/>
            <p:nvPr/>
          </p:nvSpPr>
          <p:spPr>
            <a:xfrm>
              <a:off x="5803037" y="2090299"/>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B867C876-55A0-4F8D-A7A4-3D2BDF5787A8}"/>
              </a:ext>
            </a:extLst>
          </p:cNvPr>
          <p:cNvSpPr>
            <a:spLocks noGrp="1"/>
          </p:cNvSpPr>
          <p:nvPr>
            <p:ph type="title"/>
          </p:nvPr>
        </p:nvSpPr>
        <p:spPr>
          <a:xfrm>
            <a:off x="838200" y="1"/>
            <a:ext cx="10515600" cy="1006763"/>
          </a:xfrm>
        </p:spPr>
        <p:txBody>
          <a:bodyPr>
            <a:normAutofit/>
          </a:bodyPr>
          <a:lstStyle/>
          <a:p>
            <a:r>
              <a:rPr lang="en-US" altLang="zh-CN" dirty="0"/>
              <a:t>Broadband nonreciprocal device</a:t>
            </a:r>
            <a:endParaRPr lang="zh-CN" altLang="en-US" dirty="0"/>
          </a:p>
        </p:txBody>
      </p:sp>
      <p:sp>
        <p:nvSpPr>
          <p:cNvPr id="4" name="灯片编号占位符 3">
            <a:extLst>
              <a:ext uri="{FF2B5EF4-FFF2-40B4-BE49-F238E27FC236}">
                <a16:creationId xmlns:a16="http://schemas.microsoft.com/office/drawing/2014/main" id="{7D33F42F-D8AA-4025-B4C1-4CB118BDB59D}"/>
              </a:ext>
            </a:extLst>
          </p:cNvPr>
          <p:cNvSpPr>
            <a:spLocks noGrp="1"/>
          </p:cNvSpPr>
          <p:nvPr>
            <p:ph type="sldNum" sz="quarter" idx="12"/>
          </p:nvPr>
        </p:nvSpPr>
        <p:spPr/>
        <p:txBody>
          <a:bodyPr/>
          <a:lstStyle/>
          <a:p>
            <a:fld id="{226588B9-BE96-4B53-82A0-C3A41FD8C8B0}" type="slidenum">
              <a:rPr lang="zh-CN" altLang="en-US" smtClean="0"/>
              <a:t>15</a:t>
            </a:fld>
            <a:endParaRPr lang="zh-CN" altLang="en-US"/>
          </a:p>
        </p:txBody>
      </p:sp>
      <p:grpSp>
        <p:nvGrpSpPr>
          <p:cNvPr id="11" name="组合 10">
            <a:extLst>
              <a:ext uri="{FF2B5EF4-FFF2-40B4-BE49-F238E27FC236}">
                <a16:creationId xmlns:a16="http://schemas.microsoft.com/office/drawing/2014/main" id="{44C5CB29-5FBC-4FE8-B07D-53A6D928087A}"/>
              </a:ext>
            </a:extLst>
          </p:cNvPr>
          <p:cNvGrpSpPr/>
          <p:nvPr/>
        </p:nvGrpSpPr>
        <p:grpSpPr>
          <a:xfrm>
            <a:off x="5488711" y="1095612"/>
            <a:ext cx="3775341" cy="2609613"/>
            <a:chOff x="2364581" y="2062591"/>
            <a:chExt cx="4024382" cy="2781757"/>
          </a:xfrm>
        </p:grpSpPr>
        <p:pic>
          <p:nvPicPr>
            <p:cNvPr id="8" name="图片 7" descr="地图上有字&#10;&#10;描述已自动生成">
              <a:extLst>
                <a:ext uri="{FF2B5EF4-FFF2-40B4-BE49-F238E27FC236}">
                  <a16:creationId xmlns:a16="http://schemas.microsoft.com/office/drawing/2014/main" id="{0CB9C23B-5A7A-4515-9C53-D862E68478BE}"/>
                </a:ext>
              </a:extLst>
            </p:cNvPr>
            <p:cNvPicPr>
              <a:picLocks noChangeAspect="1"/>
            </p:cNvPicPr>
            <p:nvPr/>
          </p:nvPicPr>
          <p:blipFill rotWithShape="1">
            <a:blip r:embed="rId2">
              <a:extLst>
                <a:ext uri="{28A0092B-C50C-407E-A947-70E740481C1C}">
                  <a14:useLocalDpi xmlns:a14="http://schemas.microsoft.com/office/drawing/2010/main" val="0"/>
                </a:ext>
              </a:extLst>
            </a:blip>
            <a:srcRect l="32578" r="39220" b="5459"/>
            <a:stretch/>
          </p:blipFill>
          <p:spPr>
            <a:xfrm>
              <a:off x="2364581" y="2062591"/>
              <a:ext cx="3438456" cy="2781757"/>
            </a:xfrm>
            <a:prstGeom prst="rect">
              <a:avLst/>
            </a:prstGeom>
          </p:spPr>
        </p:pic>
        <p:sp>
          <p:nvSpPr>
            <p:cNvPr id="9" name="矩形 8">
              <a:extLst>
                <a:ext uri="{FF2B5EF4-FFF2-40B4-BE49-F238E27FC236}">
                  <a16:creationId xmlns:a16="http://schemas.microsoft.com/office/drawing/2014/main" id="{3CE22189-5D6E-419C-AABA-6DE8AB18B02A}"/>
                </a:ext>
              </a:extLst>
            </p:cNvPr>
            <p:cNvSpPr/>
            <p:nvPr/>
          </p:nvSpPr>
          <p:spPr>
            <a:xfrm>
              <a:off x="2364581" y="2062591"/>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86ECF8E-1D0F-44DA-9C58-998031508681}"/>
                </a:ext>
              </a:extLst>
            </p:cNvPr>
            <p:cNvSpPr/>
            <p:nvPr/>
          </p:nvSpPr>
          <p:spPr>
            <a:xfrm>
              <a:off x="5803037" y="2090299"/>
              <a:ext cx="585926" cy="44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6D0B785D-3D3B-48FC-845F-EDCBB717D8D4}"/>
              </a:ext>
            </a:extLst>
          </p:cNvPr>
          <p:cNvPicPr>
            <a:picLocks noChangeAspect="1"/>
          </p:cNvPicPr>
          <p:nvPr/>
        </p:nvPicPr>
        <p:blipFill>
          <a:blip r:embed="rId3"/>
          <a:stretch>
            <a:fillRect/>
          </a:stretch>
        </p:blipFill>
        <p:spPr>
          <a:xfrm>
            <a:off x="2174502" y="1226412"/>
            <a:ext cx="3314209" cy="4759027"/>
          </a:xfrm>
          <a:prstGeom prst="rect">
            <a:avLst/>
          </a:prstGeom>
        </p:spPr>
      </p:pic>
      <p:sp>
        <p:nvSpPr>
          <p:cNvPr id="16" name="页脚占位符 2">
            <a:extLst>
              <a:ext uri="{FF2B5EF4-FFF2-40B4-BE49-F238E27FC236}">
                <a16:creationId xmlns:a16="http://schemas.microsoft.com/office/drawing/2014/main" id="{B011B505-605F-4DF1-A00F-DA990EDB4ACC}"/>
              </a:ext>
            </a:extLst>
          </p:cNvPr>
          <p:cNvSpPr>
            <a:spLocks noGrp="1"/>
          </p:cNvSpPr>
          <p:nvPr>
            <p:ph type="ftr" sz="quarter" idx="11"/>
          </p:nvPr>
        </p:nvSpPr>
        <p:spPr>
          <a:xfrm>
            <a:off x="4038600" y="6356350"/>
            <a:ext cx="4114800" cy="365125"/>
          </a:xfrm>
        </p:spPr>
        <p:txBody>
          <a:bodyPr/>
          <a:lstStyle/>
          <a:p>
            <a:r>
              <a:rPr lang="en-US" altLang="zh-CN" dirty="0"/>
              <a:t>4. Broadband nonreciprocal device in cavity magnon polaritons</a:t>
            </a:r>
            <a:endParaRPr lang="zh-CN" altLang="en-US" dirty="0"/>
          </a:p>
        </p:txBody>
      </p:sp>
      <p:sp>
        <p:nvSpPr>
          <p:cNvPr id="3" name="文本框 2">
            <a:extLst>
              <a:ext uri="{FF2B5EF4-FFF2-40B4-BE49-F238E27FC236}">
                <a16:creationId xmlns:a16="http://schemas.microsoft.com/office/drawing/2014/main" id="{EE4180DA-58CA-41F5-93DE-AB2CA28D53C8}"/>
              </a:ext>
            </a:extLst>
          </p:cNvPr>
          <p:cNvSpPr txBox="1"/>
          <p:nvPr/>
        </p:nvSpPr>
        <p:spPr>
          <a:xfrm>
            <a:off x="6210848" y="1082261"/>
            <a:ext cx="2377574" cy="369332"/>
          </a:xfrm>
          <a:prstGeom prst="rect">
            <a:avLst/>
          </a:prstGeom>
          <a:noFill/>
        </p:spPr>
        <p:txBody>
          <a:bodyPr wrap="none" rtlCol="0">
            <a:spAutoFit/>
          </a:bodyPr>
          <a:lstStyle/>
          <a:p>
            <a:r>
              <a:rPr lang="en-US" altLang="zh-CN" dirty="0"/>
              <a:t>Measured transmission</a:t>
            </a:r>
            <a:endParaRPr lang="zh-CN" altLang="en-US" dirty="0"/>
          </a:p>
        </p:txBody>
      </p:sp>
      <p:sp>
        <p:nvSpPr>
          <p:cNvPr id="17" name="文本框 16">
            <a:extLst>
              <a:ext uri="{FF2B5EF4-FFF2-40B4-BE49-F238E27FC236}">
                <a16:creationId xmlns:a16="http://schemas.microsoft.com/office/drawing/2014/main" id="{57660327-6CA4-4421-8621-6947711DFB3F}"/>
              </a:ext>
            </a:extLst>
          </p:cNvPr>
          <p:cNvSpPr txBox="1"/>
          <p:nvPr/>
        </p:nvSpPr>
        <p:spPr>
          <a:xfrm>
            <a:off x="3114321" y="1084322"/>
            <a:ext cx="2377574" cy="369332"/>
          </a:xfrm>
          <a:prstGeom prst="rect">
            <a:avLst/>
          </a:prstGeom>
          <a:noFill/>
        </p:spPr>
        <p:txBody>
          <a:bodyPr wrap="none" rtlCol="0">
            <a:spAutoFit/>
          </a:bodyPr>
          <a:lstStyle/>
          <a:p>
            <a:r>
              <a:rPr lang="en-US" altLang="zh-CN" dirty="0"/>
              <a:t>Measured transmission</a:t>
            </a:r>
            <a:endParaRPr lang="zh-CN" altLang="en-US" dirty="0"/>
          </a:p>
        </p:txBody>
      </p:sp>
    </p:spTree>
    <p:extLst>
      <p:ext uri="{BB962C8B-B14F-4D97-AF65-F5344CB8AC3E}">
        <p14:creationId xmlns:p14="http://schemas.microsoft.com/office/powerpoint/2010/main" val="428991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52932-F48D-4444-9929-4A8724E7DD88}"/>
              </a:ext>
            </a:extLst>
          </p:cNvPr>
          <p:cNvSpPr>
            <a:spLocks noGrp="1"/>
          </p:cNvSpPr>
          <p:nvPr>
            <p:ph type="title"/>
          </p:nvPr>
        </p:nvSpPr>
        <p:spPr>
          <a:xfrm>
            <a:off x="838200" y="365125"/>
            <a:ext cx="10515600" cy="1325563"/>
          </a:xfrm>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9F520D54-E5D2-4D6A-97A8-B5962F68B764}"/>
              </a:ext>
            </a:extLst>
          </p:cNvPr>
          <p:cNvSpPr>
            <a:spLocks noGrp="1"/>
          </p:cNvSpPr>
          <p:nvPr>
            <p:ph idx="1"/>
          </p:nvPr>
        </p:nvSpPr>
        <p:spPr>
          <a:xfrm>
            <a:off x="838200" y="1825625"/>
            <a:ext cx="10515600" cy="2917825"/>
          </a:xfrm>
        </p:spPr>
        <p:txBody>
          <a:bodyPr>
            <a:normAutofit/>
          </a:bodyPr>
          <a:lstStyle/>
          <a:p>
            <a:r>
              <a:rPr lang="en-US" altLang="zh-CN" dirty="0"/>
              <a:t>These research explores the application of dissipative coupling in microwave frequencies.</a:t>
            </a:r>
          </a:p>
          <a:p>
            <a:r>
              <a:rPr lang="en-US" altLang="zh-CN" dirty="0"/>
              <a:t>Practical applications on sensitive detection, switch device, and broadband nonreciprocal device.</a:t>
            </a:r>
          </a:p>
          <a:p>
            <a:pPr marL="0" indent="0">
              <a:buNone/>
            </a:pPr>
            <a:endParaRPr lang="zh-CN" altLang="en-US" dirty="0"/>
          </a:p>
        </p:txBody>
      </p:sp>
      <p:sp>
        <p:nvSpPr>
          <p:cNvPr id="4" name="标题 1">
            <a:extLst>
              <a:ext uri="{FF2B5EF4-FFF2-40B4-BE49-F238E27FC236}">
                <a16:creationId xmlns:a16="http://schemas.microsoft.com/office/drawing/2014/main" id="{CA026812-372D-415D-AF79-ADA5665EA227}"/>
              </a:ext>
            </a:extLst>
          </p:cNvPr>
          <p:cNvSpPr txBox="1">
            <a:spLocks/>
          </p:cNvSpPr>
          <p:nvPr/>
        </p:nvSpPr>
        <p:spPr>
          <a:xfrm>
            <a:off x="838200" y="39062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Timeline</a:t>
            </a:r>
            <a:endParaRPr lang="zh-CN" altLang="en-US" dirty="0"/>
          </a:p>
        </p:txBody>
      </p:sp>
      <p:sp>
        <p:nvSpPr>
          <p:cNvPr id="5" name="灯片编号占位符 4">
            <a:extLst>
              <a:ext uri="{FF2B5EF4-FFF2-40B4-BE49-F238E27FC236}">
                <a16:creationId xmlns:a16="http://schemas.microsoft.com/office/drawing/2014/main" id="{08CF50B3-5C7C-41C2-A415-5DBE94CB0C06}"/>
              </a:ext>
            </a:extLst>
          </p:cNvPr>
          <p:cNvSpPr>
            <a:spLocks noGrp="1"/>
          </p:cNvSpPr>
          <p:nvPr>
            <p:ph type="sldNum" sz="quarter" idx="12"/>
          </p:nvPr>
        </p:nvSpPr>
        <p:spPr/>
        <p:txBody>
          <a:bodyPr/>
          <a:lstStyle/>
          <a:p>
            <a:fld id="{226588B9-BE96-4B53-82A0-C3A41FD8C8B0}" type="slidenum">
              <a:rPr lang="zh-CN" altLang="en-US" smtClean="0"/>
              <a:t>16</a:t>
            </a:fld>
            <a:endParaRPr lang="zh-CN" altLang="en-US"/>
          </a:p>
        </p:txBody>
      </p:sp>
      <p:sp>
        <p:nvSpPr>
          <p:cNvPr id="9" name="矩形 8">
            <a:extLst>
              <a:ext uri="{FF2B5EF4-FFF2-40B4-BE49-F238E27FC236}">
                <a16:creationId xmlns:a16="http://schemas.microsoft.com/office/drawing/2014/main" id="{725B0DA6-7EC3-4F05-9AEA-F4FFC8EEFFC2}"/>
              </a:ext>
            </a:extLst>
          </p:cNvPr>
          <p:cNvSpPr/>
          <p:nvPr/>
        </p:nvSpPr>
        <p:spPr>
          <a:xfrm>
            <a:off x="1758703" y="5881938"/>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Jun 15</a:t>
            </a:r>
            <a:r>
              <a:rPr lang="en-US" altLang="zh-CN" baseline="30000" dirty="0">
                <a:solidFill>
                  <a:schemeClr val="tx1"/>
                </a:solidFill>
              </a:rPr>
              <a:t>th</a:t>
            </a:r>
            <a:r>
              <a:rPr lang="en-US" altLang="zh-CN" dirty="0">
                <a:solidFill>
                  <a:schemeClr val="tx1"/>
                </a:solidFill>
              </a:rPr>
              <a:t> </a:t>
            </a:r>
            <a:endParaRPr lang="zh-CN" altLang="en-US" dirty="0">
              <a:solidFill>
                <a:schemeClr val="tx1"/>
              </a:solidFill>
            </a:endParaRPr>
          </a:p>
        </p:txBody>
      </p:sp>
      <p:sp>
        <p:nvSpPr>
          <p:cNvPr id="10" name="矩形 9">
            <a:extLst>
              <a:ext uri="{FF2B5EF4-FFF2-40B4-BE49-F238E27FC236}">
                <a16:creationId xmlns:a16="http://schemas.microsoft.com/office/drawing/2014/main" id="{1A75DEC3-BB71-4C8F-A97C-D0D59AA12F7C}"/>
              </a:ext>
            </a:extLst>
          </p:cNvPr>
          <p:cNvSpPr/>
          <p:nvPr/>
        </p:nvSpPr>
        <p:spPr>
          <a:xfrm>
            <a:off x="3405247" y="5881938"/>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June-July</a:t>
            </a:r>
            <a:endParaRPr lang="zh-CN" altLang="en-US" dirty="0">
              <a:solidFill>
                <a:schemeClr val="tx1"/>
              </a:solidFill>
            </a:endParaRPr>
          </a:p>
        </p:txBody>
      </p:sp>
      <p:sp>
        <p:nvSpPr>
          <p:cNvPr id="11" name="矩形 10">
            <a:extLst>
              <a:ext uri="{FF2B5EF4-FFF2-40B4-BE49-F238E27FC236}">
                <a16:creationId xmlns:a16="http://schemas.microsoft.com/office/drawing/2014/main" id="{CE2FA92A-2DFD-4649-B1FB-939D1021E22F}"/>
              </a:ext>
            </a:extLst>
          </p:cNvPr>
          <p:cNvSpPr/>
          <p:nvPr/>
        </p:nvSpPr>
        <p:spPr>
          <a:xfrm>
            <a:off x="5051791" y="5881938"/>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July-August</a:t>
            </a:r>
            <a:endParaRPr lang="zh-CN" altLang="en-US" dirty="0">
              <a:solidFill>
                <a:schemeClr val="tx1"/>
              </a:solidFill>
            </a:endParaRPr>
          </a:p>
        </p:txBody>
      </p:sp>
      <p:sp>
        <p:nvSpPr>
          <p:cNvPr id="12" name="矩形 11">
            <a:extLst>
              <a:ext uri="{FF2B5EF4-FFF2-40B4-BE49-F238E27FC236}">
                <a16:creationId xmlns:a16="http://schemas.microsoft.com/office/drawing/2014/main" id="{FE0EAB96-294A-401C-AF03-E350485C8C83}"/>
              </a:ext>
            </a:extLst>
          </p:cNvPr>
          <p:cNvSpPr/>
          <p:nvPr/>
        </p:nvSpPr>
        <p:spPr>
          <a:xfrm>
            <a:off x="6698335" y="5881938"/>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August 30</a:t>
            </a:r>
            <a:r>
              <a:rPr lang="en-US" altLang="zh-CN" baseline="30000" dirty="0">
                <a:solidFill>
                  <a:schemeClr val="tx1"/>
                </a:solidFill>
              </a:rPr>
              <a:t>th</a:t>
            </a:r>
            <a:r>
              <a:rPr lang="en-US" altLang="zh-CN" dirty="0">
                <a:solidFill>
                  <a:schemeClr val="tx1"/>
                </a:solidFill>
              </a:rPr>
              <a:t> </a:t>
            </a:r>
            <a:endParaRPr lang="zh-CN" altLang="en-US" dirty="0">
              <a:solidFill>
                <a:schemeClr val="tx1"/>
              </a:solidFill>
            </a:endParaRPr>
          </a:p>
        </p:txBody>
      </p:sp>
      <p:sp>
        <p:nvSpPr>
          <p:cNvPr id="13" name="等腰三角形 12">
            <a:extLst>
              <a:ext uri="{FF2B5EF4-FFF2-40B4-BE49-F238E27FC236}">
                <a16:creationId xmlns:a16="http://schemas.microsoft.com/office/drawing/2014/main" id="{08F06BEE-E3A9-49F1-8CA3-D1347077E53D}"/>
              </a:ext>
            </a:extLst>
          </p:cNvPr>
          <p:cNvSpPr/>
          <p:nvPr/>
        </p:nvSpPr>
        <p:spPr>
          <a:xfrm rot="5400000">
            <a:off x="8519999" y="5611169"/>
            <a:ext cx="563262" cy="914400"/>
          </a:xfrm>
          <a:prstGeom prst="triangle">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379F5A88-2A4C-400D-96AF-1511738B3EAE}"/>
              </a:ext>
            </a:extLst>
          </p:cNvPr>
          <p:cNvSpPr txBox="1"/>
          <p:nvPr/>
        </p:nvSpPr>
        <p:spPr>
          <a:xfrm>
            <a:off x="5080366" y="5030346"/>
            <a:ext cx="1601721" cy="369332"/>
          </a:xfrm>
          <a:prstGeom prst="rect">
            <a:avLst/>
          </a:prstGeom>
          <a:noFill/>
        </p:spPr>
        <p:txBody>
          <a:bodyPr wrap="none" rtlCol="0">
            <a:spAutoFit/>
          </a:bodyPr>
          <a:lstStyle/>
          <a:p>
            <a:r>
              <a:rPr lang="en-US" altLang="zh-CN" dirty="0"/>
              <a:t>Thesis Defense</a:t>
            </a:r>
            <a:endParaRPr lang="zh-CN" altLang="en-US" dirty="0"/>
          </a:p>
        </p:txBody>
      </p:sp>
      <p:sp>
        <p:nvSpPr>
          <p:cNvPr id="17" name="文本框 16">
            <a:extLst>
              <a:ext uri="{FF2B5EF4-FFF2-40B4-BE49-F238E27FC236}">
                <a16:creationId xmlns:a16="http://schemas.microsoft.com/office/drawing/2014/main" id="{7566B4A2-7066-4D8C-83B4-954473318EE5}"/>
              </a:ext>
            </a:extLst>
          </p:cNvPr>
          <p:cNvSpPr txBox="1"/>
          <p:nvPr/>
        </p:nvSpPr>
        <p:spPr>
          <a:xfrm>
            <a:off x="1758703" y="5030346"/>
            <a:ext cx="1941557" cy="369332"/>
          </a:xfrm>
          <a:prstGeom prst="rect">
            <a:avLst/>
          </a:prstGeom>
          <a:noFill/>
        </p:spPr>
        <p:txBody>
          <a:bodyPr wrap="none" rtlCol="0">
            <a:spAutoFit/>
          </a:bodyPr>
          <a:lstStyle/>
          <a:p>
            <a:r>
              <a:rPr lang="en-US" altLang="zh-CN" dirty="0"/>
              <a:t>Thesis submission</a:t>
            </a:r>
            <a:endParaRPr lang="zh-CN" altLang="en-US" dirty="0"/>
          </a:p>
        </p:txBody>
      </p:sp>
      <p:sp>
        <p:nvSpPr>
          <p:cNvPr id="18" name="文本框 17">
            <a:extLst>
              <a:ext uri="{FF2B5EF4-FFF2-40B4-BE49-F238E27FC236}">
                <a16:creationId xmlns:a16="http://schemas.microsoft.com/office/drawing/2014/main" id="{5D252693-0725-4A45-8536-802C6D4FF7CE}"/>
              </a:ext>
            </a:extLst>
          </p:cNvPr>
          <p:cNvSpPr txBox="1"/>
          <p:nvPr/>
        </p:nvSpPr>
        <p:spPr>
          <a:xfrm>
            <a:off x="6127411" y="5456142"/>
            <a:ext cx="2787943" cy="369332"/>
          </a:xfrm>
          <a:prstGeom prst="rect">
            <a:avLst/>
          </a:prstGeom>
          <a:noFill/>
        </p:spPr>
        <p:txBody>
          <a:bodyPr wrap="none" rtlCol="0">
            <a:spAutoFit/>
          </a:bodyPr>
          <a:lstStyle/>
          <a:p>
            <a:r>
              <a:rPr lang="en-US" altLang="zh-CN" dirty="0"/>
              <a:t>Submit to Graduate Studies</a:t>
            </a:r>
            <a:endParaRPr lang="zh-CN" altLang="en-US" dirty="0"/>
          </a:p>
        </p:txBody>
      </p:sp>
      <p:cxnSp>
        <p:nvCxnSpPr>
          <p:cNvPr id="20" name="直接连接符 19">
            <a:extLst>
              <a:ext uri="{FF2B5EF4-FFF2-40B4-BE49-F238E27FC236}">
                <a16:creationId xmlns:a16="http://schemas.microsoft.com/office/drawing/2014/main" id="{D83C421F-BC24-4BD2-B2E8-3310BA331B20}"/>
              </a:ext>
            </a:extLst>
          </p:cNvPr>
          <p:cNvCxnSpPr>
            <a:cxnSpLocks/>
            <a:endCxn id="9" idx="0"/>
          </p:cNvCxnSpPr>
          <p:nvPr/>
        </p:nvCxnSpPr>
        <p:spPr>
          <a:xfrm flipH="1">
            <a:off x="2584327" y="5371446"/>
            <a:ext cx="878" cy="510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B24F2A6-D2C8-4468-A75A-04BAA8C1E7B6}"/>
              </a:ext>
            </a:extLst>
          </p:cNvPr>
          <p:cNvCxnSpPr>
            <a:cxnSpLocks/>
            <a:stCxn id="14" idx="2"/>
            <a:endCxn id="11" idx="0"/>
          </p:cNvCxnSpPr>
          <p:nvPr/>
        </p:nvCxnSpPr>
        <p:spPr>
          <a:xfrm flipH="1">
            <a:off x="5877415" y="5399678"/>
            <a:ext cx="3812" cy="4822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D66FD8D-2A77-46DA-9E94-2573F3F279C5}"/>
              </a:ext>
            </a:extLst>
          </p:cNvPr>
          <p:cNvSpPr txBox="1"/>
          <p:nvPr/>
        </p:nvSpPr>
        <p:spPr>
          <a:xfrm>
            <a:off x="3568042" y="5456142"/>
            <a:ext cx="1608133" cy="369332"/>
          </a:xfrm>
          <a:prstGeom prst="rect">
            <a:avLst/>
          </a:prstGeom>
          <a:noFill/>
        </p:spPr>
        <p:txBody>
          <a:bodyPr wrap="none" rtlCol="0">
            <a:spAutoFit/>
          </a:bodyPr>
          <a:lstStyle/>
          <a:p>
            <a:r>
              <a:rPr lang="en-US" altLang="zh-CN" dirty="0"/>
              <a:t>Thesis Review</a:t>
            </a:r>
            <a:endParaRPr lang="zh-CN" altLang="en-US" dirty="0"/>
          </a:p>
        </p:txBody>
      </p:sp>
    </p:spTree>
    <p:extLst>
      <p:ext uri="{BB962C8B-B14F-4D97-AF65-F5344CB8AC3E}">
        <p14:creationId xmlns:p14="http://schemas.microsoft.com/office/powerpoint/2010/main" val="16898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1" grpId="0" animBg="1"/>
      <p:bldP spid="12" grpId="0" animBg="1"/>
      <p:bldP spid="13" grpId="0" animBg="1"/>
      <p:bldP spid="14" grpId="0"/>
      <p:bldP spid="17" grpId="0"/>
      <p:bldP spid="18"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图片 18" descr="地图的截图&#10;&#10;描述已自动生成">
            <a:extLst>
              <a:ext uri="{FF2B5EF4-FFF2-40B4-BE49-F238E27FC236}">
                <a16:creationId xmlns:a16="http://schemas.microsoft.com/office/drawing/2014/main" id="{543CFBF1-A46B-4771-AEF4-DD347728E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547" y="402865"/>
            <a:ext cx="4599861" cy="6136047"/>
          </a:xfrm>
          <a:prstGeom prst="rect">
            <a:avLst/>
          </a:prstGeom>
        </p:spPr>
      </p:pic>
      <p:sp>
        <p:nvSpPr>
          <p:cNvPr id="2" name="标题 1">
            <a:extLst>
              <a:ext uri="{FF2B5EF4-FFF2-40B4-BE49-F238E27FC236}">
                <a16:creationId xmlns:a16="http://schemas.microsoft.com/office/drawing/2014/main" id="{1600D61B-8A15-4A9D-BB9B-8C32E202E632}"/>
              </a:ext>
            </a:extLst>
          </p:cNvPr>
          <p:cNvSpPr>
            <a:spLocks noGrp="1"/>
          </p:cNvSpPr>
          <p:nvPr>
            <p:ph type="title"/>
          </p:nvPr>
        </p:nvSpPr>
        <p:spPr>
          <a:xfrm>
            <a:off x="838200" y="0"/>
            <a:ext cx="10515600" cy="763479"/>
          </a:xfrm>
        </p:spPr>
        <p:txBody>
          <a:bodyPr>
            <a:normAutofit/>
          </a:bodyPr>
          <a:lstStyle/>
          <a:p>
            <a:r>
              <a:rPr lang="en-US" altLang="zh-CN" dirty="0"/>
              <a:t>Time domain analysis </a:t>
            </a:r>
            <a:endParaRPr lang="zh-CN" altLang="en-US" dirty="0"/>
          </a:p>
        </p:txBody>
      </p:sp>
      <p:sp>
        <p:nvSpPr>
          <p:cNvPr id="4" name="灯片编号占位符 3">
            <a:extLst>
              <a:ext uri="{FF2B5EF4-FFF2-40B4-BE49-F238E27FC236}">
                <a16:creationId xmlns:a16="http://schemas.microsoft.com/office/drawing/2014/main" id="{923A8E39-FE13-4216-84A1-2F41117C8B93}"/>
              </a:ext>
            </a:extLst>
          </p:cNvPr>
          <p:cNvSpPr>
            <a:spLocks noGrp="1"/>
          </p:cNvSpPr>
          <p:nvPr>
            <p:ph type="sldNum" sz="quarter" idx="12"/>
          </p:nvPr>
        </p:nvSpPr>
        <p:spPr/>
        <p:txBody>
          <a:bodyPr/>
          <a:lstStyle/>
          <a:p>
            <a:fld id="{226588B9-BE96-4B53-82A0-C3A41FD8C8B0}" type="slidenum">
              <a:rPr lang="zh-CN" altLang="en-US" smtClean="0"/>
              <a:t>17</a:t>
            </a:fld>
            <a:endParaRPr lang="zh-CN" altLang="en-US" dirty="0"/>
          </a:p>
        </p:txBody>
      </p:sp>
      <p:pic>
        <p:nvPicPr>
          <p:cNvPr id="10" name="图片 9">
            <a:extLst>
              <a:ext uri="{FF2B5EF4-FFF2-40B4-BE49-F238E27FC236}">
                <a16:creationId xmlns:a16="http://schemas.microsoft.com/office/drawing/2014/main" id="{9E79B7EC-1C43-4CF2-945F-B31D22F2B625}"/>
              </a:ext>
            </a:extLst>
          </p:cNvPr>
          <p:cNvPicPr>
            <a:picLocks noChangeAspect="1"/>
          </p:cNvPicPr>
          <p:nvPr/>
        </p:nvPicPr>
        <p:blipFill>
          <a:blip r:embed="rId3"/>
          <a:stretch>
            <a:fillRect/>
          </a:stretch>
        </p:blipFill>
        <p:spPr>
          <a:xfrm>
            <a:off x="1223445" y="1393877"/>
            <a:ext cx="4071197" cy="768249"/>
          </a:xfrm>
          <a:prstGeom prst="rect">
            <a:avLst/>
          </a:prstGeom>
        </p:spPr>
      </p:pic>
      <p:pic>
        <p:nvPicPr>
          <p:cNvPr id="11" name="图片 10">
            <a:extLst>
              <a:ext uri="{FF2B5EF4-FFF2-40B4-BE49-F238E27FC236}">
                <a16:creationId xmlns:a16="http://schemas.microsoft.com/office/drawing/2014/main" id="{29864D58-8365-42C7-B3DF-CA7A02F52C75}"/>
              </a:ext>
            </a:extLst>
          </p:cNvPr>
          <p:cNvPicPr>
            <a:picLocks noChangeAspect="1"/>
          </p:cNvPicPr>
          <p:nvPr/>
        </p:nvPicPr>
        <p:blipFill>
          <a:blip r:embed="rId4"/>
          <a:stretch>
            <a:fillRect/>
          </a:stretch>
        </p:blipFill>
        <p:spPr>
          <a:xfrm>
            <a:off x="1223445" y="2610100"/>
            <a:ext cx="3153946" cy="992162"/>
          </a:xfrm>
          <a:prstGeom prst="rect">
            <a:avLst/>
          </a:prstGeom>
        </p:spPr>
      </p:pic>
      <p:sp>
        <p:nvSpPr>
          <p:cNvPr id="13" name="文本框 12">
            <a:extLst>
              <a:ext uri="{FF2B5EF4-FFF2-40B4-BE49-F238E27FC236}">
                <a16:creationId xmlns:a16="http://schemas.microsoft.com/office/drawing/2014/main" id="{309E6A8A-DC07-4DC0-B0EA-B840B63D366B}"/>
              </a:ext>
            </a:extLst>
          </p:cNvPr>
          <p:cNvSpPr txBox="1"/>
          <p:nvPr/>
        </p:nvSpPr>
        <p:spPr>
          <a:xfrm>
            <a:off x="691507" y="1024545"/>
            <a:ext cx="4262705" cy="369332"/>
          </a:xfrm>
          <a:prstGeom prst="rect">
            <a:avLst/>
          </a:prstGeom>
          <a:noFill/>
        </p:spPr>
        <p:txBody>
          <a:bodyPr wrap="none" rtlCol="0">
            <a:spAutoFit/>
          </a:bodyPr>
          <a:lstStyle/>
          <a:p>
            <a:r>
              <a:rPr lang="en-US" altLang="zh-CN" dirty="0"/>
              <a:t>System from one moment to next moment:  </a:t>
            </a:r>
            <a:endParaRPr lang="zh-CN" altLang="en-US" dirty="0"/>
          </a:p>
        </p:txBody>
      </p:sp>
      <p:sp>
        <p:nvSpPr>
          <p:cNvPr id="15" name="文本框 14">
            <a:extLst>
              <a:ext uri="{FF2B5EF4-FFF2-40B4-BE49-F238E27FC236}">
                <a16:creationId xmlns:a16="http://schemas.microsoft.com/office/drawing/2014/main" id="{B5C93166-B5F0-4FC5-8F35-CC1337722118}"/>
              </a:ext>
            </a:extLst>
          </p:cNvPr>
          <p:cNvSpPr txBox="1"/>
          <p:nvPr/>
        </p:nvSpPr>
        <p:spPr>
          <a:xfrm>
            <a:off x="691507" y="2463432"/>
            <a:ext cx="2441694" cy="369332"/>
          </a:xfrm>
          <a:prstGeom prst="rect">
            <a:avLst/>
          </a:prstGeom>
          <a:noFill/>
        </p:spPr>
        <p:txBody>
          <a:bodyPr wrap="none" rtlCol="0">
            <a:spAutoFit/>
          </a:bodyPr>
          <a:lstStyle/>
          <a:p>
            <a:r>
              <a:rPr lang="en-US" altLang="zh-CN" dirty="0"/>
              <a:t>Approximated solution: </a:t>
            </a:r>
            <a:endParaRPr lang="zh-CN" altLang="en-US" dirty="0"/>
          </a:p>
        </p:txBody>
      </p:sp>
      <p:sp>
        <p:nvSpPr>
          <p:cNvPr id="16" name="文本框 15">
            <a:extLst>
              <a:ext uri="{FF2B5EF4-FFF2-40B4-BE49-F238E27FC236}">
                <a16:creationId xmlns:a16="http://schemas.microsoft.com/office/drawing/2014/main" id="{B7132044-9AC9-46A9-8CDA-048068B1868A}"/>
              </a:ext>
            </a:extLst>
          </p:cNvPr>
          <p:cNvSpPr txBox="1"/>
          <p:nvPr/>
        </p:nvSpPr>
        <p:spPr>
          <a:xfrm>
            <a:off x="691507" y="4025237"/>
            <a:ext cx="3576620" cy="369332"/>
          </a:xfrm>
          <a:prstGeom prst="rect">
            <a:avLst/>
          </a:prstGeom>
          <a:noFill/>
        </p:spPr>
        <p:txBody>
          <a:bodyPr wrap="none" rtlCol="0">
            <a:spAutoFit/>
          </a:bodyPr>
          <a:lstStyle/>
          <a:p>
            <a:r>
              <a:rPr lang="en-US" altLang="zh-CN" dirty="0"/>
              <a:t>Dissipative coupling as an example:</a:t>
            </a:r>
          </a:p>
        </p:txBody>
      </p:sp>
      <p:pic>
        <p:nvPicPr>
          <p:cNvPr id="18" name="图片 17">
            <a:extLst>
              <a:ext uri="{FF2B5EF4-FFF2-40B4-BE49-F238E27FC236}">
                <a16:creationId xmlns:a16="http://schemas.microsoft.com/office/drawing/2014/main" id="{0A513785-DAF5-4359-B30B-F95D6F79FB52}"/>
              </a:ext>
            </a:extLst>
          </p:cNvPr>
          <p:cNvPicPr>
            <a:picLocks noChangeAspect="1"/>
          </p:cNvPicPr>
          <p:nvPr/>
        </p:nvPicPr>
        <p:blipFill>
          <a:blip r:embed="rId5"/>
          <a:stretch>
            <a:fillRect/>
          </a:stretch>
        </p:blipFill>
        <p:spPr>
          <a:xfrm>
            <a:off x="1368937" y="4394569"/>
            <a:ext cx="3780212" cy="1732358"/>
          </a:xfrm>
          <a:prstGeom prst="rect">
            <a:avLst/>
          </a:prstGeom>
        </p:spPr>
      </p:pic>
      <p:sp>
        <p:nvSpPr>
          <p:cNvPr id="3" name="页脚占位符 2">
            <a:extLst>
              <a:ext uri="{FF2B5EF4-FFF2-40B4-BE49-F238E27FC236}">
                <a16:creationId xmlns:a16="http://schemas.microsoft.com/office/drawing/2014/main" id="{A8519ECF-6F46-47F8-9D7D-31D30CC5B1B2}"/>
              </a:ext>
            </a:extLst>
          </p:cNvPr>
          <p:cNvSpPr>
            <a:spLocks noGrp="1"/>
          </p:cNvSpPr>
          <p:nvPr>
            <p:ph type="ftr" sz="quarter" idx="11"/>
          </p:nvPr>
        </p:nvSpPr>
        <p:spPr/>
        <p:txBody>
          <a:bodyPr/>
          <a:lstStyle/>
          <a:p>
            <a:r>
              <a:rPr lang="en-US" altLang="zh-CN" dirty="0"/>
              <a:t>2. Introduction to dissipative coupling</a:t>
            </a:r>
          </a:p>
        </p:txBody>
      </p:sp>
    </p:spTree>
    <p:extLst>
      <p:ext uri="{BB962C8B-B14F-4D97-AF65-F5344CB8AC3E}">
        <p14:creationId xmlns:p14="http://schemas.microsoft.com/office/powerpoint/2010/main" val="18056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8D8361D-8987-4792-ADA9-FFB8E5615688}"/>
              </a:ext>
            </a:extLst>
          </p:cNvPr>
          <p:cNvSpPr/>
          <p:nvPr/>
        </p:nvSpPr>
        <p:spPr>
          <a:xfrm>
            <a:off x="1010161" y="4309337"/>
            <a:ext cx="3779019" cy="830997"/>
          </a:xfrm>
          <a:prstGeom prst="rect">
            <a:avLst/>
          </a:prstGeom>
        </p:spPr>
        <p:txBody>
          <a:bodyPr wrap="square">
            <a:spAutoFit/>
          </a:bodyPr>
          <a:lstStyle/>
          <a:p>
            <a:r>
              <a:rPr lang="en-US" altLang="zh-CN" sz="1200" i="1" dirty="0">
                <a:solidFill>
                  <a:srgbClr val="222222"/>
                </a:solidFill>
                <a:latin typeface="Arial" panose="020B0604020202020204" pitchFamily="34" charset="0"/>
              </a:rPr>
              <a:t>[1]. Physical review letters 113.15 (2014): 156401. </a:t>
            </a:r>
          </a:p>
          <a:p>
            <a:r>
              <a:rPr lang="en-US" altLang="zh-CN" sz="1200" i="1" dirty="0">
                <a:solidFill>
                  <a:srgbClr val="222222"/>
                </a:solidFill>
                <a:latin typeface="Arial" panose="020B0604020202020204" pitchFamily="34" charset="0"/>
              </a:rPr>
              <a:t>[2]. Physical Review B 99.13 (2019): 134445.</a:t>
            </a:r>
          </a:p>
          <a:p>
            <a:r>
              <a:rPr lang="en-US" altLang="zh-CN" sz="1200" i="1" dirty="0">
                <a:solidFill>
                  <a:srgbClr val="222222"/>
                </a:solidFill>
                <a:latin typeface="Arial" panose="020B0604020202020204" pitchFamily="34" charset="0"/>
              </a:rPr>
              <a:t>[3]. Communications Physics</a:t>
            </a:r>
            <a:r>
              <a:rPr lang="en-US" altLang="zh-CN" sz="1200" dirty="0">
                <a:solidFill>
                  <a:srgbClr val="222222"/>
                </a:solidFill>
                <a:latin typeface="Arial" panose="020B0604020202020204" pitchFamily="34" charset="0"/>
              </a:rPr>
              <a:t> 3.1 (2020): 1-6.</a:t>
            </a:r>
          </a:p>
          <a:p>
            <a:endParaRPr lang="zh-CN" altLang="en-US" sz="1200" i="1" dirty="0"/>
          </a:p>
        </p:txBody>
      </p:sp>
      <p:pic>
        <p:nvPicPr>
          <p:cNvPr id="13" name="图片 12">
            <a:extLst>
              <a:ext uri="{FF2B5EF4-FFF2-40B4-BE49-F238E27FC236}">
                <a16:creationId xmlns:a16="http://schemas.microsoft.com/office/drawing/2014/main" id="{6728F524-6ED7-45B3-AE6E-B1D4A2341953}"/>
              </a:ext>
            </a:extLst>
          </p:cNvPr>
          <p:cNvPicPr>
            <a:picLocks noChangeAspect="1"/>
          </p:cNvPicPr>
          <p:nvPr/>
        </p:nvPicPr>
        <p:blipFill>
          <a:blip r:embed="rId2"/>
          <a:stretch>
            <a:fillRect/>
          </a:stretch>
        </p:blipFill>
        <p:spPr>
          <a:xfrm>
            <a:off x="134014" y="4908907"/>
            <a:ext cx="6189919" cy="1447443"/>
          </a:xfrm>
          <a:prstGeom prst="rect">
            <a:avLst/>
          </a:prstGeom>
        </p:spPr>
      </p:pic>
      <p:sp>
        <p:nvSpPr>
          <p:cNvPr id="2" name="标题 1">
            <a:extLst>
              <a:ext uri="{FF2B5EF4-FFF2-40B4-BE49-F238E27FC236}">
                <a16:creationId xmlns:a16="http://schemas.microsoft.com/office/drawing/2014/main" id="{1600D61B-8A15-4A9D-BB9B-8C32E202E632}"/>
              </a:ext>
            </a:extLst>
          </p:cNvPr>
          <p:cNvSpPr>
            <a:spLocks noGrp="1"/>
          </p:cNvSpPr>
          <p:nvPr>
            <p:ph type="title"/>
          </p:nvPr>
        </p:nvSpPr>
        <p:spPr>
          <a:xfrm>
            <a:off x="838200" y="0"/>
            <a:ext cx="10515600" cy="763479"/>
          </a:xfrm>
        </p:spPr>
        <p:txBody>
          <a:bodyPr>
            <a:normAutofit/>
          </a:bodyPr>
          <a:lstStyle/>
          <a:p>
            <a:r>
              <a:rPr lang="en-US" altLang="zh-CN" dirty="0"/>
              <a:t>Time domain analysis (2) </a:t>
            </a:r>
            <a:endParaRPr lang="zh-CN" altLang="en-US" dirty="0"/>
          </a:p>
        </p:txBody>
      </p:sp>
      <p:sp>
        <p:nvSpPr>
          <p:cNvPr id="4" name="灯片编号占位符 3">
            <a:extLst>
              <a:ext uri="{FF2B5EF4-FFF2-40B4-BE49-F238E27FC236}">
                <a16:creationId xmlns:a16="http://schemas.microsoft.com/office/drawing/2014/main" id="{923A8E39-FE13-4216-84A1-2F41117C8B93}"/>
              </a:ext>
            </a:extLst>
          </p:cNvPr>
          <p:cNvSpPr>
            <a:spLocks noGrp="1"/>
          </p:cNvSpPr>
          <p:nvPr>
            <p:ph type="sldNum" sz="quarter" idx="12"/>
          </p:nvPr>
        </p:nvSpPr>
        <p:spPr/>
        <p:txBody>
          <a:bodyPr/>
          <a:lstStyle/>
          <a:p>
            <a:fld id="{226588B9-BE96-4B53-82A0-C3A41FD8C8B0}" type="slidenum">
              <a:rPr lang="zh-CN" altLang="en-US" smtClean="0"/>
              <a:t>18</a:t>
            </a:fld>
            <a:endParaRPr lang="zh-CN" altLang="en-US"/>
          </a:p>
        </p:txBody>
      </p:sp>
      <p:sp>
        <p:nvSpPr>
          <p:cNvPr id="7" name="文本框 6">
            <a:extLst>
              <a:ext uri="{FF2B5EF4-FFF2-40B4-BE49-F238E27FC236}">
                <a16:creationId xmlns:a16="http://schemas.microsoft.com/office/drawing/2014/main" id="{996689AE-C854-4143-AFC7-4519D9783854}"/>
              </a:ext>
            </a:extLst>
          </p:cNvPr>
          <p:cNvSpPr txBox="1"/>
          <p:nvPr/>
        </p:nvSpPr>
        <p:spPr>
          <a:xfrm>
            <a:off x="1010161" y="1363049"/>
            <a:ext cx="3858749" cy="369332"/>
          </a:xfrm>
          <a:prstGeom prst="rect">
            <a:avLst/>
          </a:prstGeom>
          <a:noFill/>
        </p:spPr>
        <p:txBody>
          <a:bodyPr wrap="none" rtlCol="0">
            <a:spAutoFit/>
          </a:bodyPr>
          <a:lstStyle/>
          <a:p>
            <a:r>
              <a:rPr lang="en-US" altLang="zh-CN" dirty="0"/>
              <a:t>Coherent coupling as another example:</a:t>
            </a:r>
          </a:p>
        </p:txBody>
      </p:sp>
      <p:pic>
        <p:nvPicPr>
          <p:cNvPr id="10" name="图片 9" descr="地图上有字&#10;&#10;描述已自动生成">
            <a:extLst>
              <a:ext uri="{FF2B5EF4-FFF2-40B4-BE49-F238E27FC236}">
                <a16:creationId xmlns:a16="http://schemas.microsoft.com/office/drawing/2014/main" id="{ABAB234B-B5EF-464E-9C1C-041F951AB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610222"/>
            <a:ext cx="4448175" cy="5930199"/>
          </a:xfrm>
          <a:prstGeom prst="rect">
            <a:avLst/>
          </a:prstGeom>
        </p:spPr>
      </p:pic>
      <p:pic>
        <p:nvPicPr>
          <p:cNvPr id="3" name="图片 2">
            <a:extLst>
              <a:ext uri="{FF2B5EF4-FFF2-40B4-BE49-F238E27FC236}">
                <a16:creationId xmlns:a16="http://schemas.microsoft.com/office/drawing/2014/main" id="{34976584-7DD0-4BF2-8B4B-7D43513900F7}"/>
              </a:ext>
            </a:extLst>
          </p:cNvPr>
          <p:cNvPicPr>
            <a:picLocks noChangeAspect="1"/>
          </p:cNvPicPr>
          <p:nvPr/>
        </p:nvPicPr>
        <p:blipFill>
          <a:blip r:embed="rId4"/>
          <a:stretch>
            <a:fillRect/>
          </a:stretch>
        </p:blipFill>
        <p:spPr>
          <a:xfrm>
            <a:off x="1010161" y="1996251"/>
            <a:ext cx="4686377" cy="1820654"/>
          </a:xfrm>
          <a:prstGeom prst="rect">
            <a:avLst/>
          </a:prstGeom>
        </p:spPr>
      </p:pic>
      <p:sp>
        <p:nvSpPr>
          <p:cNvPr id="11" name="页脚占位符 2">
            <a:extLst>
              <a:ext uri="{FF2B5EF4-FFF2-40B4-BE49-F238E27FC236}">
                <a16:creationId xmlns:a16="http://schemas.microsoft.com/office/drawing/2014/main" id="{F7EFA8A5-D208-4EB8-B7FB-1BD16ADB2F5C}"/>
              </a:ext>
            </a:extLst>
          </p:cNvPr>
          <p:cNvSpPr>
            <a:spLocks noGrp="1"/>
          </p:cNvSpPr>
          <p:nvPr>
            <p:ph type="ftr" sz="quarter" idx="11"/>
          </p:nvPr>
        </p:nvSpPr>
        <p:spPr>
          <a:xfrm>
            <a:off x="4038600" y="6356350"/>
            <a:ext cx="4114800" cy="365125"/>
          </a:xfrm>
        </p:spPr>
        <p:txBody>
          <a:bodyPr/>
          <a:lstStyle/>
          <a:p>
            <a:r>
              <a:rPr lang="en-US" altLang="zh-CN" dirty="0"/>
              <a:t>Appendix 2</a:t>
            </a:r>
            <a:endParaRPr lang="zh-CN" altLang="en-US" dirty="0"/>
          </a:p>
        </p:txBody>
      </p:sp>
    </p:spTree>
    <p:extLst>
      <p:ext uri="{BB962C8B-B14F-4D97-AF65-F5344CB8AC3E}">
        <p14:creationId xmlns:p14="http://schemas.microsoft.com/office/powerpoint/2010/main" val="177158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66AA-8B3C-4879-BE69-E5A46D7120A6}"/>
              </a:ext>
            </a:extLst>
          </p:cNvPr>
          <p:cNvSpPr>
            <a:spLocks noGrp="1"/>
          </p:cNvSpPr>
          <p:nvPr>
            <p:ph type="title"/>
          </p:nvPr>
        </p:nvSpPr>
        <p:spPr>
          <a:xfrm>
            <a:off x="838200" y="0"/>
            <a:ext cx="10515600" cy="748145"/>
          </a:xfrm>
        </p:spPr>
        <p:txBody>
          <a:bodyPr>
            <a:normAutofit/>
          </a:bodyPr>
          <a:lstStyle/>
          <a:p>
            <a:r>
              <a:rPr lang="en-US" altLang="zh-CN" dirty="0"/>
              <a:t>Equivalent Circuit model</a:t>
            </a:r>
            <a:endParaRPr lang="zh-CN" altLang="en-US" dirty="0"/>
          </a:p>
        </p:txBody>
      </p:sp>
      <p:sp>
        <p:nvSpPr>
          <p:cNvPr id="4" name="灯片编号占位符 3">
            <a:extLst>
              <a:ext uri="{FF2B5EF4-FFF2-40B4-BE49-F238E27FC236}">
                <a16:creationId xmlns:a16="http://schemas.microsoft.com/office/drawing/2014/main" id="{1F6603D9-E45E-4E01-A0F2-F205151945D9}"/>
              </a:ext>
            </a:extLst>
          </p:cNvPr>
          <p:cNvSpPr>
            <a:spLocks noGrp="1"/>
          </p:cNvSpPr>
          <p:nvPr>
            <p:ph type="sldNum" sz="quarter" idx="12"/>
          </p:nvPr>
        </p:nvSpPr>
        <p:spPr/>
        <p:txBody>
          <a:bodyPr/>
          <a:lstStyle/>
          <a:p>
            <a:fld id="{226588B9-BE96-4B53-82A0-C3A41FD8C8B0}" type="slidenum">
              <a:rPr lang="zh-CN" altLang="en-US" smtClean="0"/>
              <a:t>19</a:t>
            </a:fld>
            <a:endParaRPr lang="zh-CN" altLang="en-US"/>
          </a:p>
        </p:txBody>
      </p:sp>
      <p:sp>
        <p:nvSpPr>
          <p:cNvPr id="3" name="页脚占位符 2">
            <a:extLst>
              <a:ext uri="{FF2B5EF4-FFF2-40B4-BE49-F238E27FC236}">
                <a16:creationId xmlns:a16="http://schemas.microsoft.com/office/drawing/2014/main" id="{0AA65CE4-CB0E-4D39-813C-9CFFA995219C}"/>
              </a:ext>
            </a:extLst>
          </p:cNvPr>
          <p:cNvSpPr>
            <a:spLocks noGrp="1"/>
          </p:cNvSpPr>
          <p:nvPr>
            <p:ph type="ftr" sz="quarter" idx="11"/>
          </p:nvPr>
        </p:nvSpPr>
        <p:spPr/>
        <p:txBody>
          <a:bodyPr/>
          <a:lstStyle/>
          <a:p>
            <a:r>
              <a:rPr lang="en-US" altLang="zh-CN" dirty="0"/>
              <a:t>Appendix 1</a:t>
            </a:r>
            <a:endParaRPr lang="zh-CN" altLang="en-US" dirty="0"/>
          </a:p>
        </p:txBody>
      </p:sp>
      <p:pic>
        <p:nvPicPr>
          <p:cNvPr id="6" name="图片 5" descr="手机屏幕的截图&#10;&#10;描述已自动生成">
            <a:extLst>
              <a:ext uri="{FF2B5EF4-FFF2-40B4-BE49-F238E27FC236}">
                <a16:creationId xmlns:a16="http://schemas.microsoft.com/office/drawing/2014/main" id="{F6286AC4-10D4-4A8E-B7E4-98EEC1E0E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973" y="868651"/>
            <a:ext cx="5639289" cy="2005758"/>
          </a:xfrm>
          <a:prstGeom prst="rect">
            <a:avLst/>
          </a:prstGeom>
        </p:spPr>
      </p:pic>
      <p:pic>
        <p:nvPicPr>
          <p:cNvPr id="7" name="图片 6">
            <a:extLst>
              <a:ext uri="{FF2B5EF4-FFF2-40B4-BE49-F238E27FC236}">
                <a16:creationId xmlns:a16="http://schemas.microsoft.com/office/drawing/2014/main" id="{D64AFA6B-4681-4DE5-9D60-75C306E7E230}"/>
              </a:ext>
            </a:extLst>
          </p:cNvPr>
          <p:cNvPicPr>
            <a:picLocks noChangeAspect="1"/>
          </p:cNvPicPr>
          <p:nvPr/>
        </p:nvPicPr>
        <p:blipFill>
          <a:blip r:embed="rId3"/>
          <a:stretch>
            <a:fillRect/>
          </a:stretch>
        </p:blipFill>
        <p:spPr>
          <a:xfrm>
            <a:off x="691457" y="3548744"/>
            <a:ext cx="5942805" cy="1168367"/>
          </a:xfrm>
          <a:prstGeom prst="rect">
            <a:avLst/>
          </a:prstGeom>
        </p:spPr>
      </p:pic>
    </p:spTree>
    <p:extLst>
      <p:ext uri="{BB962C8B-B14F-4D97-AF65-F5344CB8AC3E}">
        <p14:creationId xmlns:p14="http://schemas.microsoft.com/office/powerpoint/2010/main" val="339301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65FC3-CB02-42AB-AEA7-0EA036ECE4E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E7F1DC52-5B78-4E19-B33D-30D8F7CB184A}"/>
              </a:ext>
            </a:extLst>
          </p:cNvPr>
          <p:cNvSpPr>
            <a:spLocks noGrp="1"/>
          </p:cNvSpPr>
          <p:nvPr>
            <p:ph idx="1"/>
          </p:nvPr>
        </p:nvSpPr>
        <p:spPr/>
        <p:txBody>
          <a:bodyPr/>
          <a:lstStyle/>
          <a:p>
            <a:pPr marL="514350" indent="-514350">
              <a:lnSpc>
                <a:spcPct val="200000"/>
              </a:lnSpc>
              <a:buFont typeface="+mj-lt"/>
              <a:buAutoNum type="arabicPeriod"/>
            </a:pPr>
            <a:r>
              <a:rPr lang="en-US" altLang="zh-CN" dirty="0"/>
              <a:t>Research and academic progress</a:t>
            </a:r>
          </a:p>
          <a:p>
            <a:pPr marL="514350" indent="-514350">
              <a:lnSpc>
                <a:spcPct val="200000"/>
              </a:lnSpc>
              <a:buFont typeface="+mj-lt"/>
              <a:buAutoNum type="arabicPeriod"/>
            </a:pPr>
            <a:r>
              <a:rPr lang="en-US" altLang="zh-CN" dirty="0"/>
              <a:t>Introduction to dissipative coupling</a:t>
            </a:r>
          </a:p>
          <a:p>
            <a:pPr marL="514350" indent="-514350">
              <a:lnSpc>
                <a:spcPct val="200000"/>
              </a:lnSpc>
              <a:buFont typeface="+mj-lt"/>
              <a:buAutoNum type="arabicPeriod"/>
            </a:pPr>
            <a:r>
              <a:rPr lang="en-US" altLang="zh-CN" dirty="0"/>
              <a:t>Level attraction in metamaterials and its applications</a:t>
            </a:r>
          </a:p>
          <a:p>
            <a:pPr marL="514350" indent="-514350">
              <a:lnSpc>
                <a:spcPct val="200000"/>
              </a:lnSpc>
              <a:buFont typeface="+mj-lt"/>
              <a:buAutoNum type="arabicPeriod"/>
            </a:pPr>
            <a:r>
              <a:rPr lang="en-US" altLang="zh-CN" dirty="0"/>
              <a:t>Broadband nonreciprocal device in cavity magnon polaritons</a:t>
            </a:r>
            <a:endParaRPr lang="zh-CN" altLang="en-US" dirty="0"/>
          </a:p>
        </p:txBody>
      </p:sp>
      <p:sp>
        <p:nvSpPr>
          <p:cNvPr id="4" name="灯片编号占位符 3">
            <a:extLst>
              <a:ext uri="{FF2B5EF4-FFF2-40B4-BE49-F238E27FC236}">
                <a16:creationId xmlns:a16="http://schemas.microsoft.com/office/drawing/2014/main" id="{6E9D0212-76D2-4322-9A67-76637FDDA649}"/>
              </a:ext>
            </a:extLst>
          </p:cNvPr>
          <p:cNvSpPr>
            <a:spLocks noGrp="1"/>
          </p:cNvSpPr>
          <p:nvPr>
            <p:ph type="sldNum" sz="quarter" idx="12"/>
          </p:nvPr>
        </p:nvSpPr>
        <p:spPr/>
        <p:txBody>
          <a:bodyPr/>
          <a:lstStyle/>
          <a:p>
            <a:fld id="{226588B9-BE96-4B53-82A0-C3A41FD8C8B0}" type="slidenum">
              <a:rPr lang="zh-CN" altLang="en-US" smtClean="0"/>
              <a:t>2</a:t>
            </a:fld>
            <a:endParaRPr lang="zh-CN" altLang="en-US"/>
          </a:p>
        </p:txBody>
      </p:sp>
    </p:spTree>
    <p:extLst>
      <p:ext uri="{BB962C8B-B14F-4D97-AF65-F5344CB8AC3E}">
        <p14:creationId xmlns:p14="http://schemas.microsoft.com/office/powerpoint/2010/main" val="1206413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5895D-E1DE-4710-8583-54C9CF0B23B2}"/>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E2094EC6-E5E1-4975-9839-6E1235EFD7CC}"/>
              </a:ext>
            </a:extLst>
          </p:cNvPr>
          <p:cNvSpPr>
            <a:spLocks noGrp="1"/>
          </p:cNvSpPr>
          <p:nvPr>
            <p:ph type="sldNum" sz="quarter" idx="12"/>
          </p:nvPr>
        </p:nvSpPr>
        <p:spPr/>
        <p:txBody>
          <a:bodyPr/>
          <a:lstStyle/>
          <a:p>
            <a:fld id="{226588B9-BE96-4B53-82A0-C3A41FD8C8B0}" type="slidenum">
              <a:rPr lang="zh-CN" altLang="en-US" smtClean="0"/>
              <a:t>20</a:t>
            </a:fld>
            <a:endParaRPr lang="zh-CN" altLang="en-US"/>
          </a:p>
        </p:txBody>
      </p:sp>
      <p:pic>
        <p:nvPicPr>
          <p:cNvPr id="2050" name="Picture 2" descr="Varicap - Wikipedia">
            <a:extLst>
              <a:ext uri="{FF2B5EF4-FFF2-40B4-BE49-F238E27FC236}">
                <a16:creationId xmlns:a16="http://schemas.microsoft.com/office/drawing/2014/main" id="{A7C7EA75-551D-4103-B3F4-831E7FB62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38" y="2158103"/>
            <a:ext cx="2533281" cy="3730832"/>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2">
            <a:extLst>
              <a:ext uri="{FF2B5EF4-FFF2-40B4-BE49-F238E27FC236}">
                <a16:creationId xmlns:a16="http://schemas.microsoft.com/office/drawing/2014/main" id="{A1D2E694-4160-4853-9E90-4123C27392C1}"/>
              </a:ext>
            </a:extLst>
          </p:cNvPr>
          <p:cNvSpPr>
            <a:spLocks noGrp="1"/>
          </p:cNvSpPr>
          <p:nvPr>
            <p:ph type="ftr" sz="quarter" idx="11"/>
          </p:nvPr>
        </p:nvSpPr>
        <p:spPr>
          <a:xfrm>
            <a:off x="4038600" y="6356350"/>
            <a:ext cx="4114800" cy="365125"/>
          </a:xfrm>
        </p:spPr>
        <p:txBody>
          <a:bodyPr/>
          <a:lstStyle/>
          <a:p>
            <a:r>
              <a:rPr lang="en-US" altLang="zh-CN" dirty="0"/>
              <a:t>Appendix 3</a:t>
            </a:r>
            <a:endParaRPr lang="zh-CN" altLang="en-US" dirty="0"/>
          </a:p>
        </p:txBody>
      </p:sp>
    </p:spTree>
    <p:extLst>
      <p:ext uri="{BB962C8B-B14F-4D97-AF65-F5344CB8AC3E}">
        <p14:creationId xmlns:p14="http://schemas.microsoft.com/office/powerpoint/2010/main" val="294683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18EA50-EE74-4747-A3D4-9B60C83FFA8C}"/>
              </a:ext>
            </a:extLst>
          </p:cNvPr>
          <p:cNvSpPr>
            <a:spLocks noGrp="1"/>
          </p:cNvSpPr>
          <p:nvPr>
            <p:ph idx="1"/>
          </p:nvPr>
        </p:nvSpPr>
        <p:spPr>
          <a:xfrm>
            <a:off x="838200" y="2139950"/>
            <a:ext cx="10515600" cy="4351338"/>
          </a:xfrm>
        </p:spPr>
        <p:txBody>
          <a:bodyPr>
            <a:normAutofit/>
          </a:bodyPr>
          <a:lstStyle/>
          <a:p>
            <a:r>
              <a:rPr lang="en-US" altLang="zh-CN" dirty="0"/>
              <a:t>Coursework </a:t>
            </a:r>
          </a:p>
          <a:p>
            <a:pPr marL="914400" lvl="1" indent="-457200">
              <a:buFont typeface="+mj-lt"/>
              <a:buAutoNum type="arabicPeriod"/>
            </a:pPr>
            <a:r>
              <a:rPr lang="en-US" altLang="zh-CN" dirty="0"/>
              <a:t>PHYS 7720  	Quantum Mechanics 1   				(A+)</a:t>
            </a:r>
          </a:p>
          <a:p>
            <a:pPr marL="914400" lvl="1" indent="-457200">
              <a:buFont typeface="+mj-lt"/>
              <a:buAutoNum type="arabicPeriod"/>
            </a:pPr>
            <a:r>
              <a:rPr lang="en-US" altLang="zh-CN" dirty="0"/>
              <a:t>PHYS 7510     Condensed Matter Physics 2				(A)</a:t>
            </a:r>
          </a:p>
          <a:p>
            <a:pPr marL="914400" lvl="1" indent="-457200">
              <a:buFont typeface="+mj-lt"/>
              <a:buAutoNum type="arabicPeriod"/>
            </a:pPr>
            <a:r>
              <a:rPr lang="en-US" altLang="zh-CN" dirty="0"/>
              <a:t>PHYS 7590	Electromagnetic Theory     				(A+)</a:t>
            </a:r>
          </a:p>
          <a:p>
            <a:pPr marL="914400" lvl="1" indent="-457200">
              <a:buFont typeface="+mj-lt"/>
              <a:buAutoNum type="arabicPeriod"/>
            </a:pPr>
            <a:r>
              <a:rPr lang="en-US" altLang="zh-CN" dirty="0"/>
              <a:t>ECE 7440 	Microwave Materials Measurement Techniques 	(A+)</a:t>
            </a:r>
          </a:p>
          <a:p>
            <a:pPr>
              <a:spcBef>
                <a:spcPts val="3000"/>
              </a:spcBef>
            </a:pPr>
            <a:r>
              <a:rPr lang="en-US" altLang="zh-CN" dirty="0"/>
              <a:t>Publications</a:t>
            </a:r>
          </a:p>
          <a:p>
            <a:pPr marL="457200" lvl="1" indent="0">
              <a:buNone/>
            </a:pPr>
            <a:r>
              <a:rPr lang="en-US" altLang="zh-CN" dirty="0"/>
              <a:t>1</a:t>
            </a:r>
            <a:r>
              <a:rPr lang="en-US" altLang="zh-CN" baseline="30000" dirty="0"/>
              <a:t>st</a:t>
            </a:r>
            <a:r>
              <a:rPr lang="en-US" altLang="zh-CN" dirty="0"/>
              <a:t> Author: </a:t>
            </a:r>
          </a:p>
          <a:p>
            <a:pPr marL="914400" lvl="2" indent="0">
              <a:buNone/>
            </a:pPr>
            <a:r>
              <a:rPr lang="en-US" altLang="zh-CN" dirty="0"/>
              <a:t>Physical Review Applied (received)</a:t>
            </a:r>
          </a:p>
          <a:p>
            <a:pPr marL="457200" lvl="1" indent="0">
              <a:buNone/>
            </a:pPr>
            <a:r>
              <a:rPr lang="en-US" altLang="zh-CN" dirty="0"/>
              <a:t>Coauthor: (3 paper total)</a:t>
            </a:r>
          </a:p>
          <a:p>
            <a:pPr marL="914400" lvl="2" indent="0">
              <a:buNone/>
            </a:pPr>
            <a:r>
              <a:rPr lang="en-US" altLang="zh-CN" dirty="0"/>
              <a:t>Nature communications, New Journal of Physics, Communications Physics</a:t>
            </a:r>
            <a:endParaRPr lang="zh-CN" altLang="en-US" dirty="0"/>
          </a:p>
        </p:txBody>
      </p:sp>
      <p:sp>
        <p:nvSpPr>
          <p:cNvPr id="4" name="灯片编号占位符 3">
            <a:extLst>
              <a:ext uri="{FF2B5EF4-FFF2-40B4-BE49-F238E27FC236}">
                <a16:creationId xmlns:a16="http://schemas.microsoft.com/office/drawing/2014/main" id="{CEB02714-479B-4D9F-817E-E60CFEF6C513}"/>
              </a:ext>
            </a:extLst>
          </p:cNvPr>
          <p:cNvSpPr>
            <a:spLocks noGrp="1"/>
          </p:cNvSpPr>
          <p:nvPr>
            <p:ph type="sldNum" sz="quarter" idx="12"/>
          </p:nvPr>
        </p:nvSpPr>
        <p:spPr/>
        <p:txBody>
          <a:bodyPr/>
          <a:lstStyle/>
          <a:p>
            <a:fld id="{226588B9-BE96-4B53-82A0-C3A41FD8C8B0}" type="slidenum">
              <a:rPr lang="zh-CN" altLang="en-US" smtClean="0"/>
              <a:t>3</a:t>
            </a:fld>
            <a:endParaRPr lang="zh-CN" altLang="en-US" dirty="0"/>
          </a:p>
        </p:txBody>
      </p:sp>
      <p:sp>
        <p:nvSpPr>
          <p:cNvPr id="5" name="矩形 4">
            <a:extLst>
              <a:ext uri="{FF2B5EF4-FFF2-40B4-BE49-F238E27FC236}">
                <a16:creationId xmlns:a16="http://schemas.microsoft.com/office/drawing/2014/main" id="{7EE5BB8D-7ADA-4364-8B23-7A6B69F7E359}"/>
              </a:ext>
            </a:extLst>
          </p:cNvPr>
          <p:cNvSpPr/>
          <p:nvPr/>
        </p:nvSpPr>
        <p:spPr>
          <a:xfrm>
            <a:off x="761140"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April 2019</a:t>
            </a:r>
            <a:endParaRPr lang="zh-CN" altLang="en-US" dirty="0">
              <a:solidFill>
                <a:schemeClr val="tx1"/>
              </a:solidFill>
            </a:endParaRPr>
          </a:p>
        </p:txBody>
      </p:sp>
      <p:sp>
        <p:nvSpPr>
          <p:cNvPr id="6" name="矩形 5">
            <a:extLst>
              <a:ext uri="{FF2B5EF4-FFF2-40B4-BE49-F238E27FC236}">
                <a16:creationId xmlns:a16="http://schemas.microsoft.com/office/drawing/2014/main" id="{892C541E-1268-4E96-B53A-9DBF700621CC}"/>
              </a:ext>
            </a:extLst>
          </p:cNvPr>
          <p:cNvSpPr/>
          <p:nvPr/>
        </p:nvSpPr>
        <p:spPr>
          <a:xfrm>
            <a:off x="2407684"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Jun 8</a:t>
            </a:r>
            <a:r>
              <a:rPr lang="en-US" altLang="zh-CN" baseline="30000" dirty="0">
                <a:solidFill>
                  <a:schemeClr val="tx1"/>
                </a:solidFill>
              </a:rPr>
              <a:t>th</a:t>
            </a:r>
            <a:r>
              <a:rPr lang="en-US" altLang="zh-CN" dirty="0">
                <a:solidFill>
                  <a:schemeClr val="tx1"/>
                </a:solidFill>
              </a:rPr>
              <a:t> </a:t>
            </a:r>
            <a:endParaRPr lang="zh-CN" altLang="en-US" dirty="0">
              <a:solidFill>
                <a:schemeClr val="tx1"/>
              </a:solidFill>
            </a:endParaRPr>
          </a:p>
        </p:txBody>
      </p:sp>
      <p:sp>
        <p:nvSpPr>
          <p:cNvPr id="7" name="矩形 6">
            <a:extLst>
              <a:ext uri="{FF2B5EF4-FFF2-40B4-BE49-F238E27FC236}">
                <a16:creationId xmlns:a16="http://schemas.microsoft.com/office/drawing/2014/main" id="{97D52C0E-E1C5-42FE-9D2B-1E59C5E79D2E}"/>
              </a:ext>
            </a:extLst>
          </p:cNvPr>
          <p:cNvSpPr/>
          <p:nvPr/>
        </p:nvSpPr>
        <p:spPr>
          <a:xfrm>
            <a:off x="4054228"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Jun 15</a:t>
            </a:r>
            <a:r>
              <a:rPr lang="en-US" altLang="zh-CN" baseline="30000" dirty="0">
                <a:solidFill>
                  <a:schemeClr val="tx1"/>
                </a:solidFill>
              </a:rPr>
              <a:t>th</a:t>
            </a:r>
            <a:r>
              <a:rPr lang="en-US" altLang="zh-CN" dirty="0">
                <a:solidFill>
                  <a:schemeClr val="tx1"/>
                </a:solidFill>
              </a:rPr>
              <a:t> </a:t>
            </a:r>
            <a:endParaRPr lang="zh-CN" altLang="en-US" dirty="0">
              <a:solidFill>
                <a:schemeClr val="tx1"/>
              </a:solidFill>
            </a:endParaRPr>
          </a:p>
        </p:txBody>
      </p:sp>
      <p:sp>
        <p:nvSpPr>
          <p:cNvPr id="8" name="矩形 7">
            <a:extLst>
              <a:ext uri="{FF2B5EF4-FFF2-40B4-BE49-F238E27FC236}">
                <a16:creationId xmlns:a16="http://schemas.microsoft.com/office/drawing/2014/main" id="{EDEB70F4-A18B-4234-AE7B-DFF62058D94D}"/>
              </a:ext>
            </a:extLst>
          </p:cNvPr>
          <p:cNvSpPr/>
          <p:nvPr/>
        </p:nvSpPr>
        <p:spPr>
          <a:xfrm>
            <a:off x="5700772"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June-July</a:t>
            </a:r>
            <a:endParaRPr lang="zh-CN" altLang="en-US" dirty="0">
              <a:solidFill>
                <a:schemeClr val="tx1"/>
              </a:solidFill>
            </a:endParaRPr>
          </a:p>
        </p:txBody>
      </p:sp>
      <p:sp>
        <p:nvSpPr>
          <p:cNvPr id="9" name="矩形 8">
            <a:extLst>
              <a:ext uri="{FF2B5EF4-FFF2-40B4-BE49-F238E27FC236}">
                <a16:creationId xmlns:a16="http://schemas.microsoft.com/office/drawing/2014/main" id="{4F7AAE89-66B8-4D9B-83AF-34FBB684C2A5}"/>
              </a:ext>
            </a:extLst>
          </p:cNvPr>
          <p:cNvSpPr/>
          <p:nvPr/>
        </p:nvSpPr>
        <p:spPr>
          <a:xfrm>
            <a:off x="7347316"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July-August</a:t>
            </a:r>
            <a:endParaRPr lang="zh-CN" altLang="en-US" dirty="0">
              <a:solidFill>
                <a:schemeClr val="tx1"/>
              </a:solidFill>
            </a:endParaRPr>
          </a:p>
        </p:txBody>
      </p:sp>
      <p:sp>
        <p:nvSpPr>
          <p:cNvPr id="10" name="矩形 9">
            <a:extLst>
              <a:ext uri="{FF2B5EF4-FFF2-40B4-BE49-F238E27FC236}">
                <a16:creationId xmlns:a16="http://schemas.microsoft.com/office/drawing/2014/main" id="{F16201B5-2453-42E3-957F-483933429FBD}"/>
              </a:ext>
            </a:extLst>
          </p:cNvPr>
          <p:cNvSpPr/>
          <p:nvPr/>
        </p:nvSpPr>
        <p:spPr>
          <a:xfrm>
            <a:off x="8993860" y="1452763"/>
            <a:ext cx="1651247" cy="372862"/>
          </a:xfrm>
          <a:prstGeom prst="rect">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August 30</a:t>
            </a:r>
            <a:r>
              <a:rPr lang="en-US" altLang="zh-CN" baseline="30000" dirty="0">
                <a:solidFill>
                  <a:schemeClr val="tx1"/>
                </a:solidFill>
              </a:rPr>
              <a:t>th</a:t>
            </a:r>
            <a:r>
              <a:rPr lang="en-US" altLang="zh-CN" dirty="0">
                <a:solidFill>
                  <a:schemeClr val="tx1"/>
                </a:solidFill>
              </a:rPr>
              <a:t> </a:t>
            </a:r>
            <a:endParaRPr lang="zh-CN" altLang="en-US" dirty="0">
              <a:solidFill>
                <a:schemeClr val="tx1"/>
              </a:solidFill>
            </a:endParaRPr>
          </a:p>
        </p:txBody>
      </p:sp>
      <p:sp>
        <p:nvSpPr>
          <p:cNvPr id="11" name="等腰三角形 10">
            <a:extLst>
              <a:ext uri="{FF2B5EF4-FFF2-40B4-BE49-F238E27FC236}">
                <a16:creationId xmlns:a16="http://schemas.microsoft.com/office/drawing/2014/main" id="{79C511D6-078A-46BC-AE75-089B2B8BA8E6}"/>
              </a:ext>
            </a:extLst>
          </p:cNvPr>
          <p:cNvSpPr/>
          <p:nvPr/>
        </p:nvSpPr>
        <p:spPr>
          <a:xfrm rot="5400000">
            <a:off x="10815524" y="1181994"/>
            <a:ext cx="563262" cy="914400"/>
          </a:xfrm>
          <a:prstGeom prst="triangle">
            <a:avLst/>
          </a:prstGeom>
          <a:solidFill>
            <a:srgbClr val="FFFF00"/>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D13318B7-83F8-4904-BA22-639C7A3F5678}"/>
              </a:ext>
            </a:extLst>
          </p:cNvPr>
          <p:cNvSpPr txBox="1"/>
          <p:nvPr/>
        </p:nvSpPr>
        <p:spPr>
          <a:xfrm>
            <a:off x="7375891" y="601171"/>
            <a:ext cx="1601721" cy="369332"/>
          </a:xfrm>
          <a:prstGeom prst="rect">
            <a:avLst/>
          </a:prstGeom>
          <a:noFill/>
        </p:spPr>
        <p:txBody>
          <a:bodyPr wrap="none" rtlCol="0">
            <a:spAutoFit/>
          </a:bodyPr>
          <a:lstStyle/>
          <a:p>
            <a:r>
              <a:rPr lang="en-US" altLang="zh-CN" dirty="0"/>
              <a:t>Thesis Defense</a:t>
            </a:r>
            <a:endParaRPr lang="zh-CN" altLang="en-US" dirty="0"/>
          </a:p>
        </p:txBody>
      </p:sp>
      <p:sp>
        <p:nvSpPr>
          <p:cNvPr id="14" name="文本框 13">
            <a:extLst>
              <a:ext uri="{FF2B5EF4-FFF2-40B4-BE49-F238E27FC236}">
                <a16:creationId xmlns:a16="http://schemas.microsoft.com/office/drawing/2014/main" id="{F1A9712F-0811-48F8-B035-44ED82DEAE44}"/>
              </a:ext>
            </a:extLst>
          </p:cNvPr>
          <p:cNvSpPr txBox="1"/>
          <p:nvPr/>
        </p:nvSpPr>
        <p:spPr>
          <a:xfrm>
            <a:off x="2140700" y="1026967"/>
            <a:ext cx="2185214" cy="369332"/>
          </a:xfrm>
          <a:prstGeom prst="rect">
            <a:avLst/>
          </a:prstGeom>
          <a:noFill/>
        </p:spPr>
        <p:txBody>
          <a:bodyPr wrap="none" rtlCol="0">
            <a:spAutoFit/>
          </a:bodyPr>
          <a:lstStyle/>
          <a:p>
            <a:r>
              <a:rPr lang="en-US" altLang="zh-CN" dirty="0">
                <a:solidFill>
                  <a:srgbClr val="FF0000"/>
                </a:solidFill>
              </a:rPr>
              <a:t>2</a:t>
            </a:r>
            <a:r>
              <a:rPr lang="en-US" altLang="zh-CN" baseline="30000" dirty="0">
                <a:solidFill>
                  <a:srgbClr val="FF0000"/>
                </a:solidFill>
              </a:rPr>
              <a:t>nd</a:t>
            </a:r>
            <a:r>
              <a:rPr lang="en-US" altLang="zh-CN" dirty="0">
                <a:solidFill>
                  <a:srgbClr val="FF0000"/>
                </a:solidFill>
              </a:rPr>
              <a:t> Progress meeting</a:t>
            </a:r>
            <a:endParaRPr lang="zh-CN" altLang="en-US" dirty="0">
              <a:solidFill>
                <a:srgbClr val="FF0000"/>
              </a:solidFill>
            </a:endParaRPr>
          </a:p>
        </p:txBody>
      </p:sp>
      <p:sp>
        <p:nvSpPr>
          <p:cNvPr id="15" name="文本框 14">
            <a:extLst>
              <a:ext uri="{FF2B5EF4-FFF2-40B4-BE49-F238E27FC236}">
                <a16:creationId xmlns:a16="http://schemas.microsoft.com/office/drawing/2014/main" id="{88C8369C-692A-475B-9978-F4AC3C4AE1E0}"/>
              </a:ext>
            </a:extLst>
          </p:cNvPr>
          <p:cNvSpPr txBox="1"/>
          <p:nvPr/>
        </p:nvSpPr>
        <p:spPr>
          <a:xfrm>
            <a:off x="532256" y="601171"/>
            <a:ext cx="2108269" cy="369332"/>
          </a:xfrm>
          <a:prstGeom prst="rect">
            <a:avLst/>
          </a:prstGeom>
          <a:noFill/>
        </p:spPr>
        <p:txBody>
          <a:bodyPr wrap="none" rtlCol="0">
            <a:spAutoFit/>
          </a:bodyPr>
          <a:lstStyle/>
          <a:p>
            <a:r>
              <a:rPr lang="en-US" altLang="zh-CN" dirty="0"/>
              <a:t>1st Progress meeting</a:t>
            </a:r>
            <a:endParaRPr lang="zh-CN" altLang="en-US" dirty="0"/>
          </a:p>
        </p:txBody>
      </p:sp>
      <p:sp>
        <p:nvSpPr>
          <p:cNvPr id="16" name="文本框 15">
            <a:extLst>
              <a:ext uri="{FF2B5EF4-FFF2-40B4-BE49-F238E27FC236}">
                <a16:creationId xmlns:a16="http://schemas.microsoft.com/office/drawing/2014/main" id="{142898F8-CF6C-475E-9E93-8EF1500A1691}"/>
              </a:ext>
            </a:extLst>
          </p:cNvPr>
          <p:cNvSpPr txBox="1"/>
          <p:nvPr/>
        </p:nvSpPr>
        <p:spPr>
          <a:xfrm>
            <a:off x="4054228" y="601171"/>
            <a:ext cx="1941557" cy="369332"/>
          </a:xfrm>
          <a:prstGeom prst="rect">
            <a:avLst/>
          </a:prstGeom>
          <a:noFill/>
        </p:spPr>
        <p:txBody>
          <a:bodyPr wrap="none" rtlCol="0">
            <a:spAutoFit/>
          </a:bodyPr>
          <a:lstStyle/>
          <a:p>
            <a:r>
              <a:rPr lang="en-US" altLang="zh-CN" dirty="0"/>
              <a:t>Thesis submission</a:t>
            </a:r>
            <a:endParaRPr lang="zh-CN" altLang="en-US" dirty="0"/>
          </a:p>
        </p:txBody>
      </p:sp>
      <p:sp>
        <p:nvSpPr>
          <p:cNvPr id="17" name="文本框 16">
            <a:extLst>
              <a:ext uri="{FF2B5EF4-FFF2-40B4-BE49-F238E27FC236}">
                <a16:creationId xmlns:a16="http://schemas.microsoft.com/office/drawing/2014/main" id="{61317019-66F9-457A-9717-90E5AA1A8545}"/>
              </a:ext>
            </a:extLst>
          </p:cNvPr>
          <p:cNvSpPr txBox="1"/>
          <p:nvPr/>
        </p:nvSpPr>
        <p:spPr>
          <a:xfrm>
            <a:off x="8422936" y="1026967"/>
            <a:ext cx="2787943" cy="369332"/>
          </a:xfrm>
          <a:prstGeom prst="rect">
            <a:avLst/>
          </a:prstGeom>
          <a:noFill/>
        </p:spPr>
        <p:txBody>
          <a:bodyPr wrap="none" rtlCol="0">
            <a:spAutoFit/>
          </a:bodyPr>
          <a:lstStyle/>
          <a:p>
            <a:r>
              <a:rPr lang="en-US" altLang="zh-CN" dirty="0"/>
              <a:t>Submit to Graduate Studies</a:t>
            </a:r>
            <a:endParaRPr lang="zh-CN" altLang="en-US" dirty="0"/>
          </a:p>
        </p:txBody>
      </p:sp>
      <p:cxnSp>
        <p:nvCxnSpPr>
          <p:cNvPr id="19" name="直接连接符 18">
            <a:extLst>
              <a:ext uri="{FF2B5EF4-FFF2-40B4-BE49-F238E27FC236}">
                <a16:creationId xmlns:a16="http://schemas.microsoft.com/office/drawing/2014/main" id="{9F94586B-B208-4DA1-8AB6-51C88A3CD711}"/>
              </a:ext>
            </a:extLst>
          </p:cNvPr>
          <p:cNvCxnSpPr>
            <a:stCxn id="15" idx="2"/>
            <a:endCxn id="5" idx="0"/>
          </p:cNvCxnSpPr>
          <p:nvPr/>
        </p:nvCxnSpPr>
        <p:spPr>
          <a:xfrm>
            <a:off x="1586391" y="970503"/>
            <a:ext cx="373" cy="4822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EEDFF28-7DB2-419A-A0B9-82A372E22D2F}"/>
              </a:ext>
            </a:extLst>
          </p:cNvPr>
          <p:cNvCxnSpPr>
            <a:cxnSpLocks/>
            <a:endCxn id="7" idx="0"/>
          </p:cNvCxnSpPr>
          <p:nvPr/>
        </p:nvCxnSpPr>
        <p:spPr>
          <a:xfrm flipH="1">
            <a:off x="4879852" y="942271"/>
            <a:ext cx="878" cy="510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991ACCA-5A73-4F61-A985-1AF9A6C8F144}"/>
              </a:ext>
            </a:extLst>
          </p:cNvPr>
          <p:cNvCxnSpPr>
            <a:cxnSpLocks/>
            <a:stCxn id="13" idx="2"/>
            <a:endCxn id="9" idx="0"/>
          </p:cNvCxnSpPr>
          <p:nvPr/>
        </p:nvCxnSpPr>
        <p:spPr>
          <a:xfrm flipH="1">
            <a:off x="8172940" y="970503"/>
            <a:ext cx="3812" cy="4822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6260F95-76AD-49EA-9454-7F4BA3424282}"/>
              </a:ext>
            </a:extLst>
          </p:cNvPr>
          <p:cNvSpPr txBox="1"/>
          <p:nvPr/>
        </p:nvSpPr>
        <p:spPr>
          <a:xfrm>
            <a:off x="5863567" y="1026967"/>
            <a:ext cx="1608133" cy="369332"/>
          </a:xfrm>
          <a:prstGeom prst="rect">
            <a:avLst/>
          </a:prstGeom>
          <a:noFill/>
        </p:spPr>
        <p:txBody>
          <a:bodyPr wrap="none" rtlCol="0">
            <a:spAutoFit/>
          </a:bodyPr>
          <a:lstStyle/>
          <a:p>
            <a:r>
              <a:rPr lang="en-US" altLang="zh-CN" dirty="0"/>
              <a:t>Thesis Review</a:t>
            </a:r>
            <a:endParaRPr lang="zh-CN" altLang="en-US" dirty="0"/>
          </a:p>
        </p:txBody>
      </p:sp>
      <p:sp>
        <p:nvSpPr>
          <p:cNvPr id="2" name="页脚占位符 1">
            <a:extLst>
              <a:ext uri="{FF2B5EF4-FFF2-40B4-BE49-F238E27FC236}">
                <a16:creationId xmlns:a16="http://schemas.microsoft.com/office/drawing/2014/main" id="{34453A1A-C43B-437F-812C-F7BD8809DDA8}"/>
              </a:ext>
            </a:extLst>
          </p:cNvPr>
          <p:cNvSpPr>
            <a:spLocks noGrp="1"/>
          </p:cNvSpPr>
          <p:nvPr>
            <p:ph type="ftr" sz="quarter" idx="11"/>
          </p:nvPr>
        </p:nvSpPr>
        <p:spPr/>
        <p:txBody>
          <a:bodyPr/>
          <a:lstStyle/>
          <a:p>
            <a:r>
              <a:rPr lang="en-US" altLang="zh-CN" dirty="0"/>
              <a:t>1. Research and academic progress</a:t>
            </a:r>
          </a:p>
        </p:txBody>
      </p:sp>
    </p:spTree>
    <p:extLst>
      <p:ext uri="{BB962C8B-B14F-4D97-AF65-F5344CB8AC3E}">
        <p14:creationId xmlns:p14="http://schemas.microsoft.com/office/powerpoint/2010/main" val="340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A76E9AA-BD47-410A-B163-CE33C0C2F754}"/>
              </a:ext>
            </a:extLst>
          </p:cNvPr>
          <p:cNvSpPr>
            <a:spLocks noGrp="1"/>
          </p:cNvSpPr>
          <p:nvPr>
            <p:ph type="ftr" sz="quarter" idx="11"/>
          </p:nvPr>
        </p:nvSpPr>
        <p:spPr/>
        <p:txBody>
          <a:bodyPr/>
          <a:lstStyle/>
          <a:p>
            <a:r>
              <a:rPr lang="en-US" altLang="zh-CN" dirty="0"/>
              <a:t>Broadband nonreciprocal device in cavity magnon polaritons</a:t>
            </a:r>
            <a:endParaRPr lang="zh-CN" altLang="en-US" dirty="0"/>
          </a:p>
        </p:txBody>
      </p:sp>
      <p:sp>
        <p:nvSpPr>
          <p:cNvPr id="5" name="灯片编号占位符 4">
            <a:extLst>
              <a:ext uri="{FF2B5EF4-FFF2-40B4-BE49-F238E27FC236}">
                <a16:creationId xmlns:a16="http://schemas.microsoft.com/office/drawing/2014/main" id="{702DA658-7D7E-4A7B-8451-D1059487EF89}"/>
              </a:ext>
            </a:extLst>
          </p:cNvPr>
          <p:cNvSpPr>
            <a:spLocks noGrp="1"/>
          </p:cNvSpPr>
          <p:nvPr>
            <p:ph type="sldNum" sz="quarter" idx="12"/>
          </p:nvPr>
        </p:nvSpPr>
        <p:spPr/>
        <p:txBody>
          <a:bodyPr/>
          <a:lstStyle/>
          <a:p>
            <a:fld id="{226588B9-BE96-4B53-82A0-C3A41FD8C8B0}" type="slidenum">
              <a:rPr lang="zh-CN" altLang="en-US" smtClean="0"/>
              <a:t>4</a:t>
            </a:fld>
            <a:endParaRPr lang="zh-CN" altLang="en-US"/>
          </a:p>
        </p:txBody>
      </p:sp>
      <p:grpSp>
        <p:nvGrpSpPr>
          <p:cNvPr id="37" name="组合 36">
            <a:extLst>
              <a:ext uri="{FF2B5EF4-FFF2-40B4-BE49-F238E27FC236}">
                <a16:creationId xmlns:a16="http://schemas.microsoft.com/office/drawing/2014/main" id="{694C1B29-D458-464A-83E3-D1F1389951F7}"/>
              </a:ext>
            </a:extLst>
          </p:cNvPr>
          <p:cNvGrpSpPr/>
          <p:nvPr/>
        </p:nvGrpSpPr>
        <p:grpSpPr>
          <a:xfrm>
            <a:off x="1371956" y="470090"/>
            <a:ext cx="10646112" cy="3270042"/>
            <a:chOff x="828493" y="1177072"/>
            <a:chExt cx="10646112" cy="3270042"/>
          </a:xfrm>
        </p:grpSpPr>
        <p:sp>
          <p:nvSpPr>
            <p:cNvPr id="8" name="Rounded Rectangle 53">
              <a:extLst>
                <a:ext uri="{FF2B5EF4-FFF2-40B4-BE49-F238E27FC236}">
                  <a16:creationId xmlns:a16="http://schemas.microsoft.com/office/drawing/2014/main" id="{4F7C361A-65A8-46E5-9DCC-A1D522669035}"/>
                </a:ext>
              </a:extLst>
            </p:cNvPr>
            <p:cNvSpPr/>
            <p:nvPr/>
          </p:nvSpPr>
          <p:spPr>
            <a:xfrm>
              <a:off x="828493" y="3367899"/>
              <a:ext cx="3288384" cy="108000"/>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9" name="Rounded Rectangle 54">
              <a:extLst>
                <a:ext uri="{FF2B5EF4-FFF2-40B4-BE49-F238E27FC236}">
                  <a16:creationId xmlns:a16="http://schemas.microsoft.com/office/drawing/2014/main" id="{6BEE1D07-5651-4BFE-A561-65B192D24560}"/>
                </a:ext>
              </a:extLst>
            </p:cNvPr>
            <p:cNvSpPr/>
            <p:nvPr/>
          </p:nvSpPr>
          <p:spPr>
            <a:xfrm>
              <a:off x="3673815" y="3144539"/>
              <a:ext cx="3288384" cy="108000"/>
            </a:xfrm>
            <a:prstGeom prst="roundRect">
              <a:avLst>
                <a:gd name="adj" fmla="val 50000"/>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9B0000"/>
                </a:solidFill>
              </a:endParaRPr>
            </a:p>
          </p:txBody>
        </p:sp>
        <p:sp>
          <p:nvSpPr>
            <p:cNvPr id="10" name="Rounded Rectangle 55">
              <a:extLst>
                <a:ext uri="{FF2B5EF4-FFF2-40B4-BE49-F238E27FC236}">
                  <a16:creationId xmlns:a16="http://schemas.microsoft.com/office/drawing/2014/main" id="{E6BF92A3-2BA9-4D91-9B1C-2D205F9B47A9}"/>
                </a:ext>
              </a:extLst>
            </p:cNvPr>
            <p:cNvSpPr/>
            <p:nvPr/>
          </p:nvSpPr>
          <p:spPr>
            <a:xfrm>
              <a:off x="6552598" y="2971855"/>
              <a:ext cx="3288384" cy="1080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070C0"/>
                </a:solidFill>
              </a:endParaRPr>
            </a:p>
          </p:txBody>
        </p:sp>
        <p:grpSp>
          <p:nvGrpSpPr>
            <p:cNvPr id="17" name="Group 604">
              <a:extLst>
                <a:ext uri="{FF2B5EF4-FFF2-40B4-BE49-F238E27FC236}">
                  <a16:creationId xmlns:a16="http://schemas.microsoft.com/office/drawing/2014/main" id="{7D82B332-4244-4103-A25F-D770D23003B1}"/>
                </a:ext>
              </a:extLst>
            </p:cNvPr>
            <p:cNvGrpSpPr/>
            <p:nvPr/>
          </p:nvGrpSpPr>
          <p:grpSpPr>
            <a:xfrm>
              <a:off x="828493" y="1869303"/>
              <a:ext cx="2613882" cy="960611"/>
              <a:chOff x="1704484" y="1766707"/>
              <a:chExt cx="1109232" cy="960611"/>
            </a:xfrm>
          </p:grpSpPr>
          <p:sp>
            <p:nvSpPr>
              <p:cNvPr id="18" name="TextBox 605">
                <a:extLst>
                  <a:ext uri="{FF2B5EF4-FFF2-40B4-BE49-F238E27FC236}">
                    <a16:creationId xmlns:a16="http://schemas.microsoft.com/office/drawing/2014/main" id="{6DB118BC-39F9-4B61-A2D8-54F6A9F39980}"/>
                  </a:ext>
                </a:extLst>
              </p:cNvPr>
              <p:cNvSpPr txBox="1"/>
              <p:nvPr/>
            </p:nvSpPr>
            <p:spPr>
              <a:xfrm>
                <a:off x="1727702" y="2142543"/>
                <a:ext cx="1086014" cy="584775"/>
              </a:xfrm>
              <a:prstGeom prst="rect">
                <a:avLst/>
              </a:prstGeom>
              <a:noFill/>
            </p:spPr>
            <p:txBody>
              <a:bodyPr wrap="square" rtlCol="0">
                <a:spAutoFit/>
              </a:bodyPr>
              <a:lstStyle/>
              <a:p>
                <a:r>
                  <a:rPr lang="en-US" altLang="zh-CN" sz="1600" dirty="0"/>
                  <a:t>PHYS 7720 </a:t>
                </a:r>
              </a:p>
              <a:p>
                <a:r>
                  <a:rPr lang="en-US" altLang="zh-CN" sz="1600" dirty="0"/>
                  <a:t>Quantum Mechanics 1 (A+)</a:t>
                </a:r>
                <a:endParaRPr lang="en-US" altLang="ko-KR" sz="1600" dirty="0">
                  <a:solidFill>
                    <a:schemeClr val="tx1">
                      <a:lumMod val="75000"/>
                      <a:lumOff val="25000"/>
                    </a:schemeClr>
                  </a:solidFill>
                  <a:cs typeface="Arial" pitchFamily="34" charset="0"/>
                </a:endParaRPr>
              </a:p>
            </p:txBody>
          </p:sp>
          <p:sp>
            <p:nvSpPr>
              <p:cNvPr id="19" name="TextBox 606">
                <a:extLst>
                  <a:ext uri="{FF2B5EF4-FFF2-40B4-BE49-F238E27FC236}">
                    <a16:creationId xmlns:a16="http://schemas.microsoft.com/office/drawing/2014/main" id="{C60FCFB6-C093-44EA-B83E-E7C6FD7DF4FE}"/>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grpSp>
          <p:nvGrpSpPr>
            <p:cNvPr id="20" name="Group 607">
              <a:extLst>
                <a:ext uri="{FF2B5EF4-FFF2-40B4-BE49-F238E27FC236}">
                  <a16:creationId xmlns:a16="http://schemas.microsoft.com/office/drawing/2014/main" id="{6CE6AE43-F923-49DF-A483-BDBAC5521652}"/>
                </a:ext>
              </a:extLst>
            </p:cNvPr>
            <p:cNvGrpSpPr/>
            <p:nvPr/>
          </p:nvGrpSpPr>
          <p:grpSpPr>
            <a:xfrm>
              <a:off x="3673815" y="1378238"/>
              <a:ext cx="2898818" cy="1446100"/>
              <a:chOff x="1704484" y="1766707"/>
              <a:chExt cx="1034473" cy="1446100"/>
            </a:xfrm>
          </p:grpSpPr>
          <p:sp>
            <p:nvSpPr>
              <p:cNvPr id="21" name="TextBox 608">
                <a:extLst>
                  <a:ext uri="{FF2B5EF4-FFF2-40B4-BE49-F238E27FC236}">
                    <a16:creationId xmlns:a16="http://schemas.microsoft.com/office/drawing/2014/main" id="{20D61094-9C4A-4514-B7AD-255B2C9A2469}"/>
                  </a:ext>
                </a:extLst>
              </p:cNvPr>
              <p:cNvSpPr txBox="1"/>
              <p:nvPr/>
            </p:nvSpPr>
            <p:spPr>
              <a:xfrm>
                <a:off x="1720525" y="2135589"/>
                <a:ext cx="1018432" cy="1077218"/>
              </a:xfrm>
              <a:prstGeom prst="rect">
                <a:avLst/>
              </a:prstGeom>
              <a:noFill/>
            </p:spPr>
            <p:txBody>
              <a:bodyPr wrap="square" rtlCol="0">
                <a:spAutoFit/>
              </a:bodyPr>
              <a:lstStyle/>
              <a:p>
                <a:r>
                  <a:rPr lang="en-US" altLang="zh-CN" sz="1600" dirty="0"/>
                  <a:t>PHYS 7510     </a:t>
                </a:r>
              </a:p>
              <a:p>
                <a:r>
                  <a:rPr lang="en-US" altLang="zh-CN" sz="1600" dirty="0"/>
                  <a:t>Condensed Matter Physics 2 (A)</a:t>
                </a:r>
              </a:p>
              <a:p>
                <a:r>
                  <a:rPr lang="en-US" altLang="zh-CN" sz="1600" dirty="0"/>
                  <a:t>PHYS 7590</a:t>
                </a:r>
              </a:p>
              <a:p>
                <a:r>
                  <a:rPr lang="en-US" altLang="zh-CN" sz="1600" dirty="0"/>
                  <a:t>Electromagnetic Theory       (A+)</a:t>
                </a:r>
                <a:endParaRPr lang="en-US" altLang="ko-KR" sz="1600" dirty="0">
                  <a:solidFill>
                    <a:schemeClr val="tx1">
                      <a:lumMod val="75000"/>
                      <a:lumOff val="25000"/>
                    </a:schemeClr>
                  </a:solidFill>
                  <a:cs typeface="Arial" pitchFamily="34" charset="0"/>
                </a:endParaRPr>
              </a:p>
            </p:txBody>
          </p:sp>
          <p:sp>
            <p:nvSpPr>
              <p:cNvPr id="22" name="TextBox 609">
                <a:extLst>
                  <a:ext uri="{FF2B5EF4-FFF2-40B4-BE49-F238E27FC236}">
                    <a16:creationId xmlns:a16="http://schemas.microsoft.com/office/drawing/2014/main" id="{13ADF8B7-DA94-484D-BB48-47787881AB9A}"/>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grpSp>
          <p:nvGrpSpPr>
            <p:cNvPr id="23" name="Group 610">
              <a:extLst>
                <a:ext uri="{FF2B5EF4-FFF2-40B4-BE49-F238E27FC236}">
                  <a16:creationId xmlns:a16="http://schemas.microsoft.com/office/drawing/2014/main" id="{FB177F98-CEA1-44F6-9C98-C6404DA94554}"/>
                </a:ext>
              </a:extLst>
            </p:cNvPr>
            <p:cNvGrpSpPr/>
            <p:nvPr/>
          </p:nvGrpSpPr>
          <p:grpSpPr>
            <a:xfrm>
              <a:off x="6784037" y="1177072"/>
              <a:ext cx="3056947" cy="1322542"/>
              <a:chOff x="1704484" y="1766707"/>
              <a:chExt cx="1297252" cy="1322542"/>
            </a:xfrm>
          </p:grpSpPr>
          <p:sp>
            <p:nvSpPr>
              <p:cNvPr id="24" name="TextBox 611">
                <a:extLst>
                  <a:ext uri="{FF2B5EF4-FFF2-40B4-BE49-F238E27FC236}">
                    <a16:creationId xmlns:a16="http://schemas.microsoft.com/office/drawing/2014/main" id="{9D3C358F-6407-43D2-B350-2CE803B02A71}"/>
                  </a:ext>
                </a:extLst>
              </p:cNvPr>
              <p:cNvSpPr txBox="1"/>
              <p:nvPr/>
            </p:nvSpPr>
            <p:spPr>
              <a:xfrm>
                <a:off x="1724505" y="2258252"/>
                <a:ext cx="1277231" cy="830997"/>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ECE 7440 	</a:t>
                </a:r>
              </a:p>
              <a:p>
                <a:r>
                  <a:rPr lang="en-US" altLang="ko-KR" sz="1600" dirty="0">
                    <a:solidFill>
                      <a:schemeClr val="tx1">
                        <a:lumMod val="75000"/>
                        <a:lumOff val="25000"/>
                      </a:schemeClr>
                    </a:solidFill>
                    <a:cs typeface="Arial" pitchFamily="34" charset="0"/>
                  </a:rPr>
                  <a:t>Microwave Materials Measurement Techniques  (A+)</a:t>
                </a:r>
              </a:p>
            </p:txBody>
          </p:sp>
          <p:sp>
            <p:nvSpPr>
              <p:cNvPr id="25" name="TextBox 612">
                <a:extLst>
                  <a:ext uri="{FF2B5EF4-FFF2-40B4-BE49-F238E27FC236}">
                    <a16:creationId xmlns:a16="http://schemas.microsoft.com/office/drawing/2014/main" id="{33FE0F6A-E591-4577-BFD9-0B51B64ED521}"/>
                  </a:ext>
                </a:extLst>
              </p:cNvPr>
              <p:cNvSpPr txBox="1"/>
              <p:nvPr/>
            </p:nvSpPr>
            <p:spPr>
              <a:xfrm>
                <a:off x="1704484" y="1766707"/>
                <a:ext cx="1023846" cy="338554"/>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Course Work:</a:t>
                </a:r>
                <a:endParaRPr lang="ko-KR" altLang="en-US" sz="1600" b="1" dirty="0">
                  <a:solidFill>
                    <a:schemeClr val="tx1">
                      <a:lumMod val="75000"/>
                      <a:lumOff val="25000"/>
                    </a:schemeClr>
                  </a:solidFill>
                  <a:cs typeface="Arial" pitchFamily="34" charset="0"/>
                </a:endParaRPr>
              </a:p>
            </p:txBody>
          </p:sp>
        </p:grpSp>
        <p:sp>
          <p:nvSpPr>
            <p:cNvPr id="28" name="TextBox 615">
              <a:extLst>
                <a:ext uri="{FF2B5EF4-FFF2-40B4-BE49-F238E27FC236}">
                  <a16:creationId xmlns:a16="http://schemas.microsoft.com/office/drawing/2014/main" id="{5767B7A2-E2F4-4F4D-A36A-1D370D068A48}"/>
                </a:ext>
              </a:extLst>
            </p:cNvPr>
            <p:cNvSpPr txBox="1"/>
            <p:nvPr/>
          </p:nvSpPr>
          <p:spPr>
            <a:xfrm>
              <a:off x="2435820" y="3513181"/>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2018</a:t>
              </a:r>
              <a:endParaRPr lang="ko-KR" altLang="en-US" sz="2800" b="1" dirty="0">
                <a:solidFill>
                  <a:schemeClr val="tx1">
                    <a:lumMod val="75000"/>
                    <a:lumOff val="25000"/>
                  </a:schemeClr>
                </a:solidFill>
                <a:cs typeface="Arial" pitchFamily="34" charset="0"/>
              </a:endParaRPr>
            </a:p>
          </p:txBody>
        </p:sp>
        <p:sp>
          <p:nvSpPr>
            <p:cNvPr id="29" name="TextBox 616">
              <a:extLst>
                <a:ext uri="{FF2B5EF4-FFF2-40B4-BE49-F238E27FC236}">
                  <a16:creationId xmlns:a16="http://schemas.microsoft.com/office/drawing/2014/main" id="{3CB59E27-0834-460B-B0B2-5479C6228229}"/>
                </a:ext>
              </a:extLst>
            </p:cNvPr>
            <p:cNvSpPr txBox="1"/>
            <p:nvPr/>
          </p:nvSpPr>
          <p:spPr>
            <a:xfrm>
              <a:off x="5281142" y="3289821"/>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2019</a:t>
              </a:r>
              <a:endParaRPr lang="ko-KR" altLang="en-US" sz="2800" b="1" dirty="0">
                <a:solidFill>
                  <a:schemeClr val="tx1">
                    <a:lumMod val="75000"/>
                    <a:lumOff val="25000"/>
                  </a:schemeClr>
                </a:solidFill>
                <a:cs typeface="Arial" pitchFamily="34" charset="0"/>
              </a:endParaRPr>
            </a:p>
          </p:txBody>
        </p:sp>
        <p:sp>
          <p:nvSpPr>
            <p:cNvPr id="30" name="TextBox 617">
              <a:extLst>
                <a:ext uri="{FF2B5EF4-FFF2-40B4-BE49-F238E27FC236}">
                  <a16:creationId xmlns:a16="http://schemas.microsoft.com/office/drawing/2014/main" id="{CBE59EA0-7533-49B7-8B91-CD78C02790FC}"/>
                </a:ext>
              </a:extLst>
            </p:cNvPr>
            <p:cNvSpPr txBox="1"/>
            <p:nvPr/>
          </p:nvSpPr>
          <p:spPr>
            <a:xfrm>
              <a:off x="8159925" y="3117137"/>
              <a:ext cx="1348174" cy="430887"/>
            </a:xfrm>
            <a:prstGeom prst="rect">
              <a:avLst/>
            </a:prstGeom>
            <a:noFill/>
          </p:spPr>
          <p:txBody>
            <a:bodyPr wrap="square" lIns="0" tIns="0" rIns="0" bIns="0" rtlCol="0">
              <a:spAutoFit/>
            </a:bodyPr>
            <a:lstStyle/>
            <a:p>
              <a:pPr algn="r"/>
              <a:r>
                <a:rPr lang="en-US" altLang="ko-KR" sz="2800" b="1" dirty="0">
                  <a:solidFill>
                    <a:schemeClr val="tx1">
                      <a:lumMod val="75000"/>
                      <a:lumOff val="25000"/>
                    </a:schemeClr>
                  </a:solidFill>
                  <a:cs typeface="Arial" pitchFamily="34" charset="0"/>
                </a:rPr>
                <a:t>2020</a:t>
              </a:r>
              <a:endParaRPr lang="ko-KR" altLang="en-US" sz="2800" b="1" dirty="0">
                <a:solidFill>
                  <a:schemeClr val="tx1">
                    <a:lumMod val="75000"/>
                    <a:lumOff val="25000"/>
                  </a:schemeClr>
                </a:solidFill>
                <a:cs typeface="Arial" pitchFamily="34" charset="0"/>
              </a:endParaRPr>
            </a:p>
          </p:txBody>
        </p:sp>
        <p:sp>
          <p:nvSpPr>
            <p:cNvPr id="33" name="직사각형 1">
              <a:extLst>
                <a:ext uri="{FF2B5EF4-FFF2-40B4-BE49-F238E27FC236}">
                  <a16:creationId xmlns:a16="http://schemas.microsoft.com/office/drawing/2014/main" id="{C2BB509E-0BEE-4080-975C-3BC2F44A07F2}"/>
                </a:ext>
              </a:extLst>
            </p:cNvPr>
            <p:cNvSpPr/>
            <p:nvPr/>
          </p:nvSpPr>
          <p:spPr>
            <a:xfrm>
              <a:off x="828493" y="3981350"/>
              <a:ext cx="3635116" cy="323165"/>
            </a:xfrm>
            <a:prstGeom prst="rect">
              <a:avLst/>
            </a:prstGeom>
          </p:spPr>
          <p:txBody>
            <a:bodyPr wrap="square">
              <a:spAutoFit/>
            </a:bodyPr>
            <a:lstStyle/>
            <a:p>
              <a:r>
                <a:rPr lang="en-US" altLang="ko-KR" sz="1500" dirty="0">
                  <a:solidFill>
                    <a:schemeClr val="bg1">
                      <a:lumMod val="50000"/>
                    </a:schemeClr>
                  </a:solidFill>
                </a:rPr>
                <a:t>2018.09 Start of the program</a:t>
              </a:r>
            </a:p>
          </p:txBody>
        </p:sp>
        <p:sp>
          <p:nvSpPr>
            <p:cNvPr id="34" name="직사각형 1">
              <a:extLst>
                <a:ext uri="{FF2B5EF4-FFF2-40B4-BE49-F238E27FC236}">
                  <a16:creationId xmlns:a16="http://schemas.microsoft.com/office/drawing/2014/main" id="{6BEC0C3F-362A-4EB0-9068-D2CBA24B9961}"/>
                </a:ext>
              </a:extLst>
            </p:cNvPr>
            <p:cNvSpPr/>
            <p:nvPr/>
          </p:nvSpPr>
          <p:spPr>
            <a:xfrm>
              <a:off x="3872773" y="3802817"/>
              <a:ext cx="3635116" cy="553998"/>
            </a:xfrm>
            <a:prstGeom prst="rect">
              <a:avLst/>
            </a:prstGeom>
          </p:spPr>
          <p:txBody>
            <a:bodyPr wrap="square">
              <a:spAutoFit/>
            </a:bodyPr>
            <a:lstStyle/>
            <a:p>
              <a:r>
                <a:rPr lang="en-US" altLang="ko-KR" sz="1500" dirty="0">
                  <a:solidFill>
                    <a:srgbClr val="9B0000"/>
                  </a:solidFill>
                </a:rPr>
                <a:t>2019.04 1</a:t>
              </a:r>
              <a:r>
                <a:rPr lang="en-US" altLang="ko-KR" sz="1500" baseline="30000" dirty="0">
                  <a:solidFill>
                    <a:srgbClr val="9B0000"/>
                  </a:solidFill>
                </a:rPr>
                <a:t>st</a:t>
              </a:r>
              <a:r>
                <a:rPr lang="en-US" altLang="ko-KR" sz="1500" dirty="0">
                  <a:solidFill>
                    <a:srgbClr val="9B0000"/>
                  </a:solidFill>
                </a:rPr>
                <a:t> Progress meeting</a:t>
              </a:r>
            </a:p>
            <a:p>
              <a:pPr lvl="2"/>
              <a:r>
                <a:rPr lang="en-US" altLang="ko-KR" sz="1500" dirty="0">
                  <a:solidFill>
                    <a:srgbClr val="9B0000"/>
                  </a:solidFill>
                </a:rPr>
                <a:t>+ Thesis proposal</a:t>
              </a:r>
            </a:p>
          </p:txBody>
        </p:sp>
        <p:sp>
          <p:nvSpPr>
            <p:cNvPr id="35" name="직사각형 1">
              <a:extLst>
                <a:ext uri="{FF2B5EF4-FFF2-40B4-BE49-F238E27FC236}">
                  <a16:creationId xmlns:a16="http://schemas.microsoft.com/office/drawing/2014/main" id="{83D6B21C-77FB-40DA-9A14-2147A52D5D29}"/>
                </a:ext>
              </a:extLst>
            </p:cNvPr>
            <p:cNvSpPr/>
            <p:nvPr/>
          </p:nvSpPr>
          <p:spPr>
            <a:xfrm>
              <a:off x="6795635" y="3662284"/>
              <a:ext cx="4678970" cy="784830"/>
            </a:xfrm>
            <a:prstGeom prst="rect">
              <a:avLst/>
            </a:prstGeom>
          </p:spPr>
          <p:txBody>
            <a:bodyPr wrap="square">
              <a:spAutoFit/>
            </a:bodyPr>
            <a:lstStyle/>
            <a:p>
              <a:r>
                <a:rPr lang="en-US" altLang="ko-KR" sz="1500" dirty="0">
                  <a:solidFill>
                    <a:srgbClr val="0070C0"/>
                  </a:solidFill>
                </a:rPr>
                <a:t>2020.06 2nd Progress meeting + Thesis submission</a:t>
              </a:r>
            </a:p>
            <a:p>
              <a:r>
                <a:rPr lang="en-US" altLang="ko-KR" sz="1500" dirty="0">
                  <a:solidFill>
                    <a:srgbClr val="0070C0"/>
                  </a:solidFill>
                </a:rPr>
                <a:t>2020.07 Published 1</a:t>
              </a:r>
              <a:r>
                <a:rPr lang="en-US" altLang="ko-KR" sz="1500" baseline="30000" dirty="0">
                  <a:solidFill>
                    <a:srgbClr val="0070C0"/>
                  </a:solidFill>
                </a:rPr>
                <a:t>st</a:t>
              </a:r>
              <a:r>
                <a:rPr lang="en-US" altLang="ko-KR" sz="1500" dirty="0">
                  <a:solidFill>
                    <a:srgbClr val="0070C0"/>
                  </a:solidFill>
                </a:rPr>
                <a:t> paper</a:t>
              </a:r>
            </a:p>
            <a:p>
              <a:r>
                <a:rPr lang="en-US" altLang="ko-KR" sz="1500" dirty="0">
                  <a:solidFill>
                    <a:srgbClr val="0070C0"/>
                  </a:solidFill>
                </a:rPr>
                <a:t>2020.08 Thesis defense + finial submission</a:t>
              </a:r>
            </a:p>
          </p:txBody>
        </p:sp>
      </p:grpSp>
      <p:sp>
        <p:nvSpPr>
          <p:cNvPr id="36" name="矩形 35">
            <a:extLst>
              <a:ext uri="{FF2B5EF4-FFF2-40B4-BE49-F238E27FC236}">
                <a16:creationId xmlns:a16="http://schemas.microsoft.com/office/drawing/2014/main" id="{E79E29ED-0805-4C12-A372-840E8838012A}"/>
              </a:ext>
            </a:extLst>
          </p:cNvPr>
          <p:cNvSpPr/>
          <p:nvPr/>
        </p:nvSpPr>
        <p:spPr>
          <a:xfrm>
            <a:off x="878162" y="47814"/>
            <a:ext cx="5535490" cy="584775"/>
          </a:xfrm>
          <a:prstGeom prst="rect">
            <a:avLst/>
          </a:prstGeom>
        </p:spPr>
        <p:txBody>
          <a:bodyPr wrap="none">
            <a:spAutoFit/>
          </a:bodyPr>
          <a:lstStyle/>
          <a:p>
            <a:r>
              <a:rPr lang="en-US" altLang="zh-CN" sz="3200" dirty="0">
                <a:solidFill>
                  <a:schemeClr val="accent1">
                    <a:lumMod val="75000"/>
                  </a:schemeClr>
                </a:solidFill>
              </a:rPr>
              <a:t>Research and academic progress</a:t>
            </a:r>
          </a:p>
        </p:txBody>
      </p:sp>
      <p:sp>
        <p:nvSpPr>
          <p:cNvPr id="38" name="矩形 37">
            <a:extLst>
              <a:ext uri="{FF2B5EF4-FFF2-40B4-BE49-F238E27FC236}">
                <a16:creationId xmlns:a16="http://schemas.microsoft.com/office/drawing/2014/main" id="{2F1B51EB-50D7-4CD7-8D36-88160B8FB539}"/>
              </a:ext>
            </a:extLst>
          </p:cNvPr>
          <p:cNvSpPr/>
          <p:nvPr/>
        </p:nvSpPr>
        <p:spPr>
          <a:xfrm>
            <a:off x="932875" y="3791050"/>
            <a:ext cx="2214068" cy="584775"/>
          </a:xfrm>
          <a:prstGeom prst="rect">
            <a:avLst/>
          </a:prstGeom>
        </p:spPr>
        <p:txBody>
          <a:bodyPr wrap="none">
            <a:spAutoFit/>
          </a:bodyPr>
          <a:lstStyle/>
          <a:p>
            <a:pPr>
              <a:spcBef>
                <a:spcPts val="3000"/>
              </a:spcBef>
            </a:pPr>
            <a:r>
              <a:rPr lang="en-US" altLang="zh-CN" sz="3200" dirty="0">
                <a:solidFill>
                  <a:srgbClr val="316AB2"/>
                </a:solidFill>
              </a:rPr>
              <a:t>Publications</a:t>
            </a:r>
            <a:endParaRPr lang="en-US" altLang="zh-CN" sz="2400" dirty="0">
              <a:solidFill>
                <a:srgbClr val="316AB2"/>
              </a:solidFill>
            </a:endParaRPr>
          </a:p>
        </p:txBody>
      </p:sp>
      <p:sp>
        <p:nvSpPr>
          <p:cNvPr id="39" name="矩形 38">
            <a:extLst>
              <a:ext uri="{FF2B5EF4-FFF2-40B4-BE49-F238E27FC236}">
                <a16:creationId xmlns:a16="http://schemas.microsoft.com/office/drawing/2014/main" id="{9D1ADE99-CFE9-4A44-B5D7-B1080735EEF2}"/>
              </a:ext>
            </a:extLst>
          </p:cNvPr>
          <p:cNvSpPr/>
          <p:nvPr/>
        </p:nvSpPr>
        <p:spPr>
          <a:xfrm>
            <a:off x="667726" y="4502111"/>
            <a:ext cx="11524274" cy="1831463"/>
          </a:xfrm>
          <a:prstGeom prst="rect">
            <a:avLst/>
          </a:prstGeom>
        </p:spPr>
        <p:txBody>
          <a:bodyPr wrap="square">
            <a:spAutoFit/>
          </a:bodyPr>
          <a:lstStyle/>
          <a:p>
            <a:pPr>
              <a:lnSpc>
                <a:spcPct val="115000"/>
              </a:lnSpc>
              <a:spcBef>
                <a:spcPts val="600"/>
              </a:spcBef>
              <a:spcAft>
                <a:spcPts val="0"/>
              </a:spcAft>
            </a:pPr>
            <a:r>
              <a:rPr lang="zh-CN" altLang="zh-CN" sz="1400" dirty="0">
                <a:latin typeface="+mj-lt"/>
                <a:ea typeface="Arial" panose="020B0604020202020204" pitchFamily="34" charset="0"/>
                <a:cs typeface="Times New Roman" panose="02020603050405020304" pitchFamily="18" charset="0"/>
              </a:rPr>
              <a:t>[1]. Zhao, Y. T., et al. "Broadband nonreciprocity realized by locally controlling the magnon’s radiation." Physical Review Applied, 2020, 14(1): 014035.</a:t>
            </a:r>
            <a:endParaRPr lang="en-US" altLang="zh-CN" sz="1400" dirty="0">
              <a:latin typeface="+mj-lt"/>
              <a:ea typeface="Arial" panose="020B0604020202020204" pitchFamily="34" charset="0"/>
              <a:cs typeface="Times New Roman" panose="02020603050405020304" pitchFamily="18" charset="0"/>
            </a:endParaRPr>
          </a:p>
          <a:p>
            <a:pPr>
              <a:lnSpc>
                <a:spcPct val="115000"/>
              </a:lnSpc>
              <a:spcBef>
                <a:spcPts val="600"/>
              </a:spcBef>
              <a:spcAft>
                <a:spcPts val="0"/>
              </a:spcAft>
            </a:pPr>
            <a:endParaRPr lang="zh-CN" altLang="zh-CN" sz="1100" dirty="0">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latin typeface="+mj-lt"/>
                <a:ea typeface="Arial" panose="020B0604020202020204" pitchFamily="34" charset="0"/>
                <a:cs typeface="Times New Roman" panose="02020603050405020304" pitchFamily="18" charset="0"/>
              </a:rPr>
              <a:t>[2]. Rao, J. W., et al. "Analogue of dynamic Hall effect in cavity magnon polariton system and coherently controlled logic device." Nature communications 10.1 (2019): 1-7.</a:t>
            </a:r>
            <a:endParaRPr lang="zh-CN" altLang="zh-CN" dirty="0">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latin typeface="+mj-lt"/>
                <a:ea typeface="Arial" panose="020B0604020202020204" pitchFamily="34" charset="0"/>
                <a:cs typeface="Times New Roman" panose="02020603050405020304" pitchFamily="18" charset="0"/>
              </a:rPr>
              <a:t>[3]. Yao, B.M., et al. "Coherent control of magnon radiative damping with local photon states", Communications Physics (2019):0482</a:t>
            </a:r>
            <a:endParaRPr lang="zh-CN" altLang="zh-CN" dirty="0">
              <a:latin typeface="+mj-lt"/>
              <a:ea typeface="宋体" panose="02010600030101010101" pitchFamily="2" charset="-122"/>
              <a:cs typeface="Times New Roman" panose="02020603050405020304" pitchFamily="18" charset="0"/>
            </a:endParaRPr>
          </a:p>
          <a:p>
            <a:pPr>
              <a:lnSpc>
                <a:spcPct val="115000"/>
              </a:lnSpc>
              <a:spcBef>
                <a:spcPts val="600"/>
              </a:spcBef>
              <a:spcAft>
                <a:spcPts val="0"/>
              </a:spcAft>
            </a:pPr>
            <a:r>
              <a:rPr lang="zh-CN" altLang="zh-CN" sz="1400" dirty="0">
                <a:latin typeface="+mj-lt"/>
                <a:ea typeface="Arial" panose="020B0604020202020204" pitchFamily="34" charset="0"/>
                <a:cs typeface="Times New Roman" panose="02020603050405020304" pitchFamily="18" charset="0"/>
              </a:rPr>
              <a:t>[4]. Rao, J. W., et al. "Level attraction and level repulsion of magnon coupled with a cavity anti-resonance." New Journal of Physics 21.6 (2019): 065001.</a:t>
            </a:r>
            <a:endParaRPr lang="zh-CN" altLang="zh-CN" dirty="0">
              <a:effectLst/>
              <a:latin typeface="+mj-lt"/>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15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45911C6-D975-4E92-9A99-2F730E0CDC10}"/>
              </a:ext>
            </a:extLst>
          </p:cNvPr>
          <p:cNvSpPr>
            <a:spLocks noGrp="1"/>
          </p:cNvSpPr>
          <p:nvPr>
            <p:ph type="sldNum" sz="quarter" idx="12"/>
          </p:nvPr>
        </p:nvSpPr>
        <p:spPr/>
        <p:txBody>
          <a:bodyPr/>
          <a:lstStyle/>
          <a:p>
            <a:fld id="{226588B9-BE96-4B53-82A0-C3A41FD8C8B0}" type="slidenum">
              <a:rPr lang="zh-CN" altLang="en-US" smtClean="0"/>
              <a:t>5</a:t>
            </a:fld>
            <a:endParaRPr lang="zh-CN" altLang="en-US"/>
          </a:p>
        </p:txBody>
      </p:sp>
      <p:sp>
        <p:nvSpPr>
          <p:cNvPr id="6" name="页脚占位符 1">
            <a:extLst>
              <a:ext uri="{FF2B5EF4-FFF2-40B4-BE49-F238E27FC236}">
                <a16:creationId xmlns:a16="http://schemas.microsoft.com/office/drawing/2014/main" id="{EDF49A08-0157-461D-A2F8-E9A16CCD157D}"/>
              </a:ext>
            </a:extLst>
          </p:cNvPr>
          <p:cNvSpPr>
            <a:spLocks noGrp="1"/>
          </p:cNvSpPr>
          <p:nvPr>
            <p:ph type="ftr" sz="quarter" idx="11"/>
          </p:nvPr>
        </p:nvSpPr>
        <p:spPr>
          <a:xfrm>
            <a:off x="4038600" y="6356350"/>
            <a:ext cx="4114800" cy="365125"/>
          </a:xfrm>
        </p:spPr>
        <p:txBody>
          <a:bodyPr/>
          <a:lstStyle/>
          <a:p>
            <a:r>
              <a:rPr lang="en-US" altLang="zh-CN" dirty="0"/>
              <a:t>2. Introduction to dissipative coupling</a:t>
            </a:r>
          </a:p>
        </p:txBody>
      </p:sp>
      <p:sp>
        <p:nvSpPr>
          <p:cNvPr id="8" name="文本框 7">
            <a:extLst>
              <a:ext uri="{FF2B5EF4-FFF2-40B4-BE49-F238E27FC236}">
                <a16:creationId xmlns:a16="http://schemas.microsoft.com/office/drawing/2014/main" id="{4D225C0F-A713-4C18-AF76-CE40FA9D3B04}"/>
              </a:ext>
            </a:extLst>
          </p:cNvPr>
          <p:cNvSpPr txBox="1"/>
          <p:nvPr/>
        </p:nvSpPr>
        <p:spPr>
          <a:xfrm>
            <a:off x="1869608" y="1471720"/>
            <a:ext cx="1896673" cy="369332"/>
          </a:xfrm>
          <a:prstGeom prst="rect">
            <a:avLst/>
          </a:prstGeom>
          <a:noFill/>
        </p:spPr>
        <p:txBody>
          <a:bodyPr wrap="none" rtlCol="0">
            <a:spAutoFit/>
          </a:bodyPr>
          <a:lstStyle/>
          <a:p>
            <a:r>
              <a:rPr lang="en-US" altLang="zh-CN" dirty="0"/>
              <a:t>Coherent coupling</a:t>
            </a:r>
            <a:endParaRPr lang="zh-CN" altLang="en-US" dirty="0"/>
          </a:p>
        </p:txBody>
      </p:sp>
      <p:sp>
        <p:nvSpPr>
          <p:cNvPr id="9" name="文本框 8">
            <a:extLst>
              <a:ext uri="{FF2B5EF4-FFF2-40B4-BE49-F238E27FC236}">
                <a16:creationId xmlns:a16="http://schemas.microsoft.com/office/drawing/2014/main" id="{76B6DCD9-ED36-4C60-9B67-8F734BDCC1C0}"/>
              </a:ext>
            </a:extLst>
          </p:cNvPr>
          <p:cNvSpPr txBox="1"/>
          <p:nvPr/>
        </p:nvSpPr>
        <p:spPr>
          <a:xfrm>
            <a:off x="8087400" y="1471720"/>
            <a:ext cx="2089033" cy="369332"/>
          </a:xfrm>
          <a:prstGeom prst="rect">
            <a:avLst/>
          </a:prstGeom>
          <a:noFill/>
        </p:spPr>
        <p:txBody>
          <a:bodyPr wrap="none" rtlCol="0">
            <a:spAutoFit/>
          </a:bodyPr>
          <a:lstStyle/>
          <a:p>
            <a:r>
              <a:rPr lang="en-US" altLang="zh-CN" dirty="0"/>
              <a:t>Dissipative coupling</a:t>
            </a:r>
            <a:endParaRPr lang="zh-CN" altLang="en-US" dirty="0"/>
          </a:p>
        </p:txBody>
      </p:sp>
      <p:grpSp>
        <p:nvGrpSpPr>
          <p:cNvPr id="10" name="组合 9">
            <a:extLst>
              <a:ext uri="{FF2B5EF4-FFF2-40B4-BE49-F238E27FC236}">
                <a16:creationId xmlns:a16="http://schemas.microsoft.com/office/drawing/2014/main" id="{4788B3AC-FB6B-49B9-91D9-15EEFF8B3230}"/>
              </a:ext>
            </a:extLst>
          </p:cNvPr>
          <p:cNvGrpSpPr/>
          <p:nvPr/>
        </p:nvGrpSpPr>
        <p:grpSpPr>
          <a:xfrm>
            <a:off x="7758506" y="2927687"/>
            <a:ext cx="2787404" cy="1730392"/>
            <a:chOff x="1156695" y="1500567"/>
            <a:chExt cx="2237227" cy="1388849"/>
          </a:xfrm>
        </p:grpSpPr>
        <p:grpSp>
          <p:nvGrpSpPr>
            <p:cNvPr id="11" name="组合 10">
              <a:extLst>
                <a:ext uri="{FF2B5EF4-FFF2-40B4-BE49-F238E27FC236}">
                  <a16:creationId xmlns:a16="http://schemas.microsoft.com/office/drawing/2014/main" id="{A2410411-B9CB-472C-A5A7-FE4855962D30}"/>
                </a:ext>
              </a:extLst>
            </p:cNvPr>
            <p:cNvGrpSpPr/>
            <p:nvPr/>
          </p:nvGrpSpPr>
          <p:grpSpPr>
            <a:xfrm>
              <a:off x="1589179" y="1560358"/>
              <a:ext cx="1804743" cy="1269266"/>
              <a:chOff x="2916816" y="1509444"/>
              <a:chExt cx="6192114" cy="3839111"/>
            </a:xfrm>
          </p:grpSpPr>
          <p:pic>
            <p:nvPicPr>
              <p:cNvPr id="13" name="图片 12">
                <a:extLst>
                  <a:ext uri="{FF2B5EF4-FFF2-40B4-BE49-F238E27FC236}">
                    <a16:creationId xmlns:a16="http://schemas.microsoft.com/office/drawing/2014/main" id="{B3CE735D-790D-482B-8288-1FA17F6413F3}"/>
                  </a:ext>
                </a:extLst>
              </p:cNvPr>
              <p:cNvPicPr>
                <a:picLocks noChangeAspect="1"/>
              </p:cNvPicPr>
              <p:nvPr/>
            </p:nvPicPr>
            <p:blipFill>
              <a:blip r:embed="rId2"/>
              <a:stretch>
                <a:fillRect/>
              </a:stretch>
            </p:blipFill>
            <p:spPr>
              <a:xfrm>
                <a:off x="2916816" y="1509444"/>
                <a:ext cx="6192114" cy="3839111"/>
              </a:xfrm>
              <a:prstGeom prst="rect">
                <a:avLst/>
              </a:prstGeom>
            </p:spPr>
          </p:pic>
          <p:sp>
            <p:nvSpPr>
              <p:cNvPr id="14" name="矩形 13">
                <a:extLst>
                  <a:ext uri="{FF2B5EF4-FFF2-40B4-BE49-F238E27FC236}">
                    <a16:creationId xmlns:a16="http://schemas.microsoft.com/office/drawing/2014/main" id="{CE838867-1670-4E1D-BA52-CA9CBB4C4649}"/>
                  </a:ext>
                </a:extLst>
              </p:cNvPr>
              <p:cNvSpPr/>
              <p:nvPr/>
            </p:nvSpPr>
            <p:spPr>
              <a:xfrm>
                <a:off x="4876531" y="4270518"/>
                <a:ext cx="2272684" cy="932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04985AE0-52F8-4297-9C7F-FC928FA666DE}"/>
                </a:ext>
              </a:extLst>
            </p:cNvPr>
            <p:cNvPicPr>
              <a:picLocks noChangeAspect="1"/>
            </p:cNvPicPr>
            <p:nvPr/>
          </p:nvPicPr>
          <p:blipFill>
            <a:blip r:embed="rId3"/>
            <a:stretch>
              <a:fillRect/>
            </a:stretch>
          </p:blipFill>
          <p:spPr>
            <a:xfrm>
              <a:off x="1156695" y="1500567"/>
              <a:ext cx="263977" cy="1388849"/>
            </a:xfrm>
            <a:prstGeom prst="rect">
              <a:avLst/>
            </a:prstGeom>
          </p:spPr>
        </p:pic>
      </p:grpSp>
      <p:sp>
        <p:nvSpPr>
          <p:cNvPr id="15" name="文本框 14">
            <a:extLst>
              <a:ext uri="{FF2B5EF4-FFF2-40B4-BE49-F238E27FC236}">
                <a16:creationId xmlns:a16="http://schemas.microsoft.com/office/drawing/2014/main" id="{22FA8EF1-0C57-46C4-8214-3616775723B3}"/>
              </a:ext>
            </a:extLst>
          </p:cNvPr>
          <p:cNvSpPr txBox="1"/>
          <p:nvPr/>
        </p:nvSpPr>
        <p:spPr>
          <a:xfrm>
            <a:off x="7279486" y="4921395"/>
            <a:ext cx="3704860" cy="369332"/>
          </a:xfrm>
          <a:prstGeom prst="rect">
            <a:avLst/>
          </a:prstGeom>
          <a:noFill/>
        </p:spPr>
        <p:txBody>
          <a:bodyPr wrap="none" rtlCol="0">
            <a:spAutoFit/>
          </a:bodyPr>
          <a:lstStyle/>
          <a:p>
            <a:r>
              <a:rPr lang="en-US" altLang="zh-CN" dirty="0"/>
              <a:t>Discovery of </a:t>
            </a:r>
            <a:r>
              <a:rPr lang="en-US" altLang="zh-CN" b="1" dirty="0"/>
              <a:t>level attraction </a:t>
            </a:r>
            <a:r>
              <a:rPr lang="en-US" altLang="zh-CN" dirty="0"/>
              <a:t>in CMP</a:t>
            </a:r>
            <a:endParaRPr lang="zh-CN" altLang="en-US" dirty="0"/>
          </a:p>
        </p:txBody>
      </p:sp>
      <p:sp>
        <p:nvSpPr>
          <p:cNvPr id="16" name="矩形 15">
            <a:extLst>
              <a:ext uri="{FF2B5EF4-FFF2-40B4-BE49-F238E27FC236}">
                <a16:creationId xmlns:a16="http://schemas.microsoft.com/office/drawing/2014/main" id="{D7F6E467-B5DB-40C0-A80D-AF2A7C5FD6D4}"/>
              </a:ext>
            </a:extLst>
          </p:cNvPr>
          <p:cNvSpPr/>
          <p:nvPr/>
        </p:nvSpPr>
        <p:spPr>
          <a:xfrm>
            <a:off x="7575589" y="2713380"/>
            <a:ext cx="3339376"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letters</a:t>
            </a:r>
            <a:r>
              <a:rPr lang="en-US" altLang="zh-CN" sz="1200" dirty="0">
                <a:solidFill>
                  <a:srgbClr val="222222"/>
                </a:solidFill>
                <a:latin typeface="Arial" panose="020B0604020202020204" pitchFamily="34" charset="0"/>
              </a:rPr>
              <a:t> 121.13 (2018): 137203.</a:t>
            </a:r>
            <a:endParaRPr lang="zh-CN" altLang="en-US" sz="1200" dirty="0"/>
          </a:p>
        </p:txBody>
      </p:sp>
      <p:sp>
        <p:nvSpPr>
          <p:cNvPr id="17" name="文本框 16">
            <a:extLst>
              <a:ext uri="{FF2B5EF4-FFF2-40B4-BE49-F238E27FC236}">
                <a16:creationId xmlns:a16="http://schemas.microsoft.com/office/drawing/2014/main" id="{B58E3DFD-11C9-4A6D-A0F4-B652F9558B3D}"/>
              </a:ext>
            </a:extLst>
          </p:cNvPr>
          <p:cNvSpPr txBox="1"/>
          <p:nvPr/>
        </p:nvSpPr>
        <p:spPr>
          <a:xfrm>
            <a:off x="662556" y="5857738"/>
            <a:ext cx="4728602" cy="369332"/>
          </a:xfrm>
          <a:prstGeom prst="rect">
            <a:avLst/>
          </a:prstGeom>
          <a:noFill/>
        </p:spPr>
        <p:txBody>
          <a:bodyPr wrap="none" rtlCol="0">
            <a:spAutoFit/>
          </a:bodyPr>
          <a:lstStyle/>
          <a:p>
            <a:r>
              <a:rPr lang="en-US" altLang="zh-CN" b="1" dirty="0"/>
              <a:t>Level repulsion </a:t>
            </a:r>
            <a:r>
              <a:rPr lang="en-US" altLang="zh-CN" dirty="0"/>
              <a:t>has been widely studied in CMP</a:t>
            </a:r>
            <a:endParaRPr lang="zh-CN" altLang="en-US" dirty="0"/>
          </a:p>
        </p:txBody>
      </p:sp>
      <p:pic>
        <p:nvPicPr>
          <p:cNvPr id="18" name="图片 17">
            <a:extLst>
              <a:ext uri="{FF2B5EF4-FFF2-40B4-BE49-F238E27FC236}">
                <a16:creationId xmlns:a16="http://schemas.microsoft.com/office/drawing/2014/main" id="{1E9F3A05-A0E6-45F7-8555-B9C181CDA4A0}"/>
              </a:ext>
            </a:extLst>
          </p:cNvPr>
          <p:cNvPicPr>
            <a:picLocks noChangeAspect="1"/>
          </p:cNvPicPr>
          <p:nvPr/>
        </p:nvPicPr>
        <p:blipFill rotWithShape="1">
          <a:blip r:embed="rId4"/>
          <a:srcRect l="4023" r="1365"/>
          <a:stretch/>
        </p:blipFill>
        <p:spPr>
          <a:xfrm>
            <a:off x="662556" y="1977406"/>
            <a:ext cx="4063890" cy="1721400"/>
          </a:xfrm>
          <a:prstGeom prst="rect">
            <a:avLst/>
          </a:prstGeom>
        </p:spPr>
      </p:pic>
      <p:pic>
        <p:nvPicPr>
          <p:cNvPr id="19" name="图片 18">
            <a:extLst>
              <a:ext uri="{FF2B5EF4-FFF2-40B4-BE49-F238E27FC236}">
                <a16:creationId xmlns:a16="http://schemas.microsoft.com/office/drawing/2014/main" id="{F03377CA-8EF8-4D87-AEC1-C0D4119ECD53}"/>
              </a:ext>
            </a:extLst>
          </p:cNvPr>
          <p:cNvPicPr>
            <a:picLocks noChangeAspect="1"/>
          </p:cNvPicPr>
          <p:nvPr/>
        </p:nvPicPr>
        <p:blipFill>
          <a:blip r:embed="rId5"/>
          <a:stretch>
            <a:fillRect/>
          </a:stretch>
        </p:blipFill>
        <p:spPr>
          <a:xfrm>
            <a:off x="2694501" y="3902883"/>
            <a:ext cx="2143561" cy="1721400"/>
          </a:xfrm>
          <a:prstGeom prst="rect">
            <a:avLst/>
          </a:prstGeom>
        </p:spPr>
      </p:pic>
      <p:pic>
        <p:nvPicPr>
          <p:cNvPr id="20" name="图片 19">
            <a:extLst>
              <a:ext uri="{FF2B5EF4-FFF2-40B4-BE49-F238E27FC236}">
                <a16:creationId xmlns:a16="http://schemas.microsoft.com/office/drawing/2014/main" id="{33301C8C-65AC-4F55-84BE-364558D0DAE2}"/>
              </a:ext>
            </a:extLst>
          </p:cNvPr>
          <p:cNvPicPr>
            <a:picLocks noChangeAspect="1"/>
          </p:cNvPicPr>
          <p:nvPr/>
        </p:nvPicPr>
        <p:blipFill>
          <a:blip r:embed="rId6"/>
          <a:stretch>
            <a:fillRect/>
          </a:stretch>
        </p:blipFill>
        <p:spPr>
          <a:xfrm>
            <a:off x="662556" y="3902883"/>
            <a:ext cx="2031945" cy="1666336"/>
          </a:xfrm>
          <a:prstGeom prst="rect">
            <a:avLst/>
          </a:prstGeom>
        </p:spPr>
      </p:pic>
      <p:sp>
        <p:nvSpPr>
          <p:cNvPr id="21" name="矩形 20">
            <a:extLst>
              <a:ext uri="{FF2B5EF4-FFF2-40B4-BE49-F238E27FC236}">
                <a16:creationId xmlns:a16="http://schemas.microsoft.com/office/drawing/2014/main" id="{C1CBF59E-7691-490B-89EA-21B274C2836D}"/>
              </a:ext>
            </a:extLst>
          </p:cNvPr>
          <p:cNvSpPr/>
          <p:nvPr/>
        </p:nvSpPr>
        <p:spPr>
          <a:xfrm>
            <a:off x="2363299" y="5519030"/>
            <a:ext cx="2363147" cy="276999"/>
          </a:xfrm>
          <a:prstGeom prst="rect">
            <a:avLst/>
          </a:prstGeom>
        </p:spPr>
        <p:txBody>
          <a:bodyPr wrap="none">
            <a:spAutoFit/>
          </a:bodyPr>
          <a:lstStyle/>
          <a:p>
            <a:r>
              <a:rPr lang="zh-CN" altLang="en-US" sz="1200" i="1" dirty="0"/>
              <a:t>Science 349.6246 (2015): 405-408.</a:t>
            </a:r>
          </a:p>
        </p:txBody>
      </p:sp>
      <p:sp>
        <p:nvSpPr>
          <p:cNvPr id="22" name="矩形 21">
            <a:extLst>
              <a:ext uri="{FF2B5EF4-FFF2-40B4-BE49-F238E27FC236}">
                <a16:creationId xmlns:a16="http://schemas.microsoft.com/office/drawing/2014/main" id="{B5C11CE3-FD30-4577-87D4-BBFF8E1A1BD0}"/>
              </a:ext>
            </a:extLst>
          </p:cNvPr>
          <p:cNvSpPr/>
          <p:nvPr/>
        </p:nvSpPr>
        <p:spPr>
          <a:xfrm>
            <a:off x="1772552" y="3669428"/>
            <a:ext cx="3075394" cy="276999"/>
          </a:xfrm>
          <a:prstGeom prst="rect">
            <a:avLst/>
          </a:prstGeom>
        </p:spPr>
        <p:txBody>
          <a:bodyPr wrap="none">
            <a:spAutoFit/>
          </a:bodyPr>
          <a:lstStyle/>
          <a:p>
            <a:r>
              <a:rPr lang="zh-CN" altLang="en-US" sz="1200" i="1" dirty="0"/>
              <a:t>Physical review letters 113.15 (2014): 156401.</a:t>
            </a:r>
          </a:p>
        </p:txBody>
      </p:sp>
      <p:sp>
        <p:nvSpPr>
          <p:cNvPr id="23" name="标题 1">
            <a:extLst>
              <a:ext uri="{FF2B5EF4-FFF2-40B4-BE49-F238E27FC236}">
                <a16:creationId xmlns:a16="http://schemas.microsoft.com/office/drawing/2014/main" id="{C6BF42BC-7382-44CF-824D-29A97560C55A}"/>
              </a:ext>
            </a:extLst>
          </p:cNvPr>
          <p:cNvSpPr txBox="1">
            <a:spLocks/>
          </p:cNvSpPr>
          <p:nvPr/>
        </p:nvSpPr>
        <p:spPr>
          <a:xfrm>
            <a:off x="664436" y="0"/>
            <a:ext cx="10863128" cy="802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Introduction to cavity-magnon-polariton (CMP)</a:t>
            </a:r>
            <a:endParaRPr lang="zh-CN" altLang="en-US" dirty="0"/>
          </a:p>
        </p:txBody>
      </p:sp>
      <p:sp>
        <p:nvSpPr>
          <p:cNvPr id="25" name="矩形 24">
            <a:extLst>
              <a:ext uri="{FF2B5EF4-FFF2-40B4-BE49-F238E27FC236}">
                <a16:creationId xmlns:a16="http://schemas.microsoft.com/office/drawing/2014/main" id="{26430348-B527-42F6-AFD1-2E53BA01E547}"/>
              </a:ext>
            </a:extLst>
          </p:cNvPr>
          <p:cNvSpPr/>
          <p:nvPr/>
        </p:nvSpPr>
        <p:spPr>
          <a:xfrm>
            <a:off x="1228436" y="846741"/>
            <a:ext cx="3799438" cy="461665"/>
          </a:xfrm>
          <a:prstGeom prst="rect">
            <a:avLst/>
          </a:prstGeom>
        </p:spPr>
        <p:txBody>
          <a:bodyPr wrap="none">
            <a:spAutoFit/>
          </a:bodyPr>
          <a:lstStyle/>
          <a:p>
            <a:r>
              <a:rPr lang="zh-CN" altLang="en-US" sz="2400" dirty="0"/>
              <a:t>Coupling Mechanics of CMP</a:t>
            </a:r>
          </a:p>
        </p:txBody>
      </p:sp>
      <p:sp>
        <p:nvSpPr>
          <p:cNvPr id="26" name="文本框 25">
            <a:extLst>
              <a:ext uri="{FF2B5EF4-FFF2-40B4-BE49-F238E27FC236}">
                <a16:creationId xmlns:a16="http://schemas.microsoft.com/office/drawing/2014/main" id="{EDFC6F5E-E3B2-48B4-9870-451C1C1192B0}"/>
              </a:ext>
            </a:extLst>
          </p:cNvPr>
          <p:cNvSpPr txBox="1"/>
          <p:nvPr/>
        </p:nvSpPr>
        <p:spPr>
          <a:xfrm>
            <a:off x="6950670" y="5857738"/>
            <a:ext cx="4576894" cy="369332"/>
          </a:xfrm>
          <a:prstGeom prst="rect">
            <a:avLst/>
          </a:prstGeom>
          <a:noFill/>
          <a:ln w="15875">
            <a:solidFill>
              <a:srgbClr val="FF0000"/>
            </a:solidFill>
          </a:ln>
        </p:spPr>
        <p:txBody>
          <a:bodyPr wrap="none" rtlCol="0">
            <a:spAutoFit/>
          </a:bodyPr>
          <a:lstStyle/>
          <a:p>
            <a:r>
              <a:rPr lang="en-US" altLang="zh-CN" dirty="0"/>
              <a:t>My research is focused on dissipative coupling.</a:t>
            </a:r>
            <a:endParaRPr lang="zh-CN" altLang="en-US" dirty="0"/>
          </a:p>
        </p:txBody>
      </p:sp>
    </p:spTree>
    <p:extLst>
      <p:ext uri="{BB962C8B-B14F-4D97-AF65-F5344CB8AC3E}">
        <p14:creationId xmlns:p14="http://schemas.microsoft.com/office/powerpoint/2010/main" val="122749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6027E-EBA2-481B-B3B5-C7E805E89341}"/>
              </a:ext>
            </a:extLst>
          </p:cNvPr>
          <p:cNvSpPr>
            <a:spLocks noGrp="1"/>
          </p:cNvSpPr>
          <p:nvPr>
            <p:ph type="title"/>
          </p:nvPr>
        </p:nvSpPr>
        <p:spPr>
          <a:xfrm>
            <a:off x="838200" y="1"/>
            <a:ext cx="10515600" cy="763480"/>
          </a:xfrm>
        </p:spPr>
        <p:txBody>
          <a:bodyPr/>
          <a:lstStyle/>
          <a:p>
            <a:r>
              <a:rPr lang="en-US" altLang="zh-CN" dirty="0"/>
              <a:t>Why do we study dissipative coupling?</a:t>
            </a:r>
            <a:endParaRPr lang="zh-CN" altLang="en-US" dirty="0"/>
          </a:p>
        </p:txBody>
      </p:sp>
      <p:sp>
        <p:nvSpPr>
          <p:cNvPr id="13" name="矩形 12">
            <a:extLst>
              <a:ext uri="{FF2B5EF4-FFF2-40B4-BE49-F238E27FC236}">
                <a16:creationId xmlns:a16="http://schemas.microsoft.com/office/drawing/2014/main" id="{E499F5B1-E6D1-464E-B9A5-FC24428AC04C}"/>
              </a:ext>
            </a:extLst>
          </p:cNvPr>
          <p:cNvSpPr/>
          <p:nvPr/>
        </p:nvSpPr>
        <p:spPr>
          <a:xfrm>
            <a:off x="7271067" y="6202376"/>
            <a:ext cx="3339376"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letters</a:t>
            </a:r>
            <a:r>
              <a:rPr lang="en-US" altLang="zh-CN" sz="1200" dirty="0">
                <a:solidFill>
                  <a:srgbClr val="222222"/>
                </a:solidFill>
                <a:latin typeface="Arial" panose="020B0604020202020204" pitchFamily="34" charset="0"/>
              </a:rPr>
              <a:t> 123.12 (2019): 127202.</a:t>
            </a:r>
            <a:endParaRPr lang="zh-CN" altLang="en-US" sz="1200" dirty="0"/>
          </a:p>
        </p:txBody>
      </p:sp>
      <p:grpSp>
        <p:nvGrpSpPr>
          <p:cNvPr id="16" name="组合 15">
            <a:extLst>
              <a:ext uri="{FF2B5EF4-FFF2-40B4-BE49-F238E27FC236}">
                <a16:creationId xmlns:a16="http://schemas.microsoft.com/office/drawing/2014/main" id="{A7B8ACD0-8B76-44ED-83FA-7A9691D5D74B}"/>
              </a:ext>
            </a:extLst>
          </p:cNvPr>
          <p:cNvGrpSpPr/>
          <p:nvPr/>
        </p:nvGrpSpPr>
        <p:grpSpPr>
          <a:xfrm>
            <a:off x="6529770" y="4299286"/>
            <a:ext cx="4256598" cy="1802945"/>
            <a:chOff x="6440994" y="4325919"/>
            <a:chExt cx="4256598" cy="1802945"/>
          </a:xfrm>
        </p:grpSpPr>
        <p:grpSp>
          <p:nvGrpSpPr>
            <p:cNvPr id="12" name="组合 11">
              <a:extLst>
                <a:ext uri="{FF2B5EF4-FFF2-40B4-BE49-F238E27FC236}">
                  <a16:creationId xmlns:a16="http://schemas.microsoft.com/office/drawing/2014/main" id="{9B40329E-161E-4C2A-835C-1A9B3A414710}"/>
                </a:ext>
              </a:extLst>
            </p:cNvPr>
            <p:cNvGrpSpPr/>
            <p:nvPr/>
          </p:nvGrpSpPr>
          <p:grpSpPr>
            <a:xfrm>
              <a:off x="6440994" y="4325919"/>
              <a:ext cx="4256598" cy="1802945"/>
              <a:chOff x="6414361" y="4538983"/>
              <a:chExt cx="4256598" cy="1802945"/>
            </a:xfrm>
          </p:grpSpPr>
          <p:pic>
            <p:nvPicPr>
              <p:cNvPr id="10" name="图片 9">
                <a:extLst>
                  <a:ext uri="{FF2B5EF4-FFF2-40B4-BE49-F238E27FC236}">
                    <a16:creationId xmlns:a16="http://schemas.microsoft.com/office/drawing/2014/main" id="{75CC9BCB-E5A5-48B2-A7D8-B19C851DF55E}"/>
                  </a:ext>
                </a:extLst>
              </p:cNvPr>
              <p:cNvPicPr>
                <a:picLocks noChangeAspect="1"/>
              </p:cNvPicPr>
              <p:nvPr/>
            </p:nvPicPr>
            <p:blipFill>
              <a:blip r:embed="rId3"/>
              <a:stretch>
                <a:fillRect/>
              </a:stretch>
            </p:blipFill>
            <p:spPr>
              <a:xfrm>
                <a:off x="7747269" y="4538983"/>
                <a:ext cx="1804743" cy="777428"/>
              </a:xfrm>
              <a:prstGeom prst="rect">
                <a:avLst/>
              </a:prstGeom>
            </p:spPr>
          </p:pic>
          <p:pic>
            <p:nvPicPr>
              <p:cNvPr id="11" name="图片 10">
                <a:extLst>
                  <a:ext uri="{FF2B5EF4-FFF2-40B4-BE49-F238E27FC236}">
                    <a16:creationId xmlns:a16="http://schemas.microsoft.com/office/drawing/2014/main" id="{97188770-3E2B-4BF1-9E1A-B07B3046A6CD}"/>
                  </a:ext>
                </a:extLst>
              </p:cNvPr>
              <p:cNvPicPr>
                <a:picLocks noChangeAspect="1"/>
              </p:cNvPicPr>
              <p:nvPr/>
            </p:nvPicPr>
            <p:blipFill>
              <a:blip r:embed="rId4"/>
              <a:stretch>
                <a:fillRect/>
              </a:stretch>
            </p:blipFill>
            <p:spPr>
              <a:xfrm>
                <a:off x="6414361" y="5316411"/>
                <a:ext cx="4256598" cy="1025517"/>
              </a:xfrm>
              <a:prstGeom prst="rect">
                <a:avLst/>
              </a:prstGeom>
            </p:spPr>
          </p:pic>
        </p:grpSp>
        <p:sp>
          <p:nvSpPr>
            <p:cNvPr id="14" name="矩形 13">
              <a:extLst>
                <a:ext uri="{FF2B5EF4-FFF2-40B4-BE49-F238E27FC236}">
                  <a16:creationId xmlns:a16="http://schemas.microsoft.com/office/drawing/2014/main" id="{BD44D21F-B31C-43A1-BC43-DB3C34559C53}"/>
                </a:ext>
              </a:extLst>
            </p:cNvPr>
            <p:cNvSpPr/>
            <p:nvPr/>
          </p:nvSpPr>
          <p:spPr>
            <a:xfrm>
              <a:off x="6440994" y="5103347"/>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FE2775-8C96-4FF9-9359-A4AA98222580}"/>
                </a:ext>
              </a:extLst>
            </p:cNvPr>
            <p:cNvSpPr/>
            <p:nvPr/>
          </p:nvSpPr>
          <p:spPr>
            <a:xfrm>
              <a:off x="8489058" y="5103347"/>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BBFAFCDC-49AE-462D-AEC0-002EE908DECC}"/>
              </a:ext>
            </a:extLst>
          </p:cNvPr>
          <p:cNvSpPr txBox="1"/>
          <p:nvPr/>
        </p:nvSpPr>
        <p:spPr>
          <a:xfrm>
            <a:off x="6914795" y="3864732"/>
            <a:ext cx="3871573" cy="369332"/>
          </a:xfrm>
          <a:prstGeom prst="rect">
            <a:avLst/>
          </a:prstGeom>
          <a:noFill/>
        </p:spPr>
        <p:txBody>
          <a:bodyPr wrap="none" rtlCol="0">
            <a:spAutoFit/>
          </a:bodyPr>
          <a:lstStyle/>
          <a:p>
            <a:r>
              <a:rPr lang="en-US" altLang="zh-CN" dirty="0"/>
              <a:t>Nonreciprocal microwave transmission</a:t>
            </a:r>
            <a:endParaRPr lang="zh-CN" altLang="en-US" dirty="0"/>
          </a:p>
        </p:txBody>
      </p:sp>
      <p:grpSp>
        <p:nvGrpSpPr>
          <p:cNvPr id="21" name="组合 20">
            <a:extLst>
              <a:ext uri="{FF2B5EF4-FFF2-40B4-BE49-F238E27FC236}">
                <a16:creationId xmlns:a16="http://schemas.microsoft.com/office/drawing/2014/main" id="{7B1965C4-D123-46F4-B80F-7584DCF8EE8A}"/>
              </a:ext>
            </a:extLst>
          </p:cNvPr>
          <p:cNvGrpSpPr/>
          <p:nvPr/>
        </p:nvGrpSpPr>
        <p:grpSpPr>
          <a:xfrm>
            <a:off x="1240672" y="1084585"/>
            <a:ext cx="3332239" cy="1787507"/>
            <a:chOff x="7228365" y="1205762"/>
            <a:chExt cx="3332239" cy="1787507"/>
          </a:xfrm>
        </p:grpSpPr>
        <p:pic>
          <p:nvPicPr>
            <p:cNvPr id="19" name="图片 18">
              <a:extLst>
                <a:ext uri="{FF2B5EF4-FFF2-40B4-BE49-F238E27FC236}">
                  <a16:creationId xmlns:a16="http://schemas.microsoft.com/office/drawing/2014/main" id="{C801393F-9F59-44C6-B807-97F10542A006}"/>
                </a:ext>
              </a:extLst>
            </p:cNvPr>
            <p:cNvPicPr>
              <a:picLocks noChangeAspect="1"/>
            </p:cNvPicPr>
            <p:nvPr/>
          </p:nvPicPr>
          <p:blipFill>
            <a:blip r:embed="rId5"/>
            <a:stretch>
              <a:fillRect/>
            </a:stretch>
          </p:blipFill>
          <p:spPr>
            <a:xfrm>
              <a:off x="8237308" y="1205762"/>
              <a:ext cx="2323296" cy="1787506"/>
            </a:xfrm>
            <a:prstGeom prst="rect">
              <a:avLst/>
            </a:prstGeom>
          </p:spPr>
        </p:pic>
        <p:pic>
          <p:nvPicPr>
            <p:cNvPr id="20" name="图片 19">
              <a:extLst>
                <a:ext uri="{FF2B5EF4-FFF2-40B4-BE49-F238E27FC236}">
                  <a16:creationId xmlns:a16="http://schemas.microsoft.com/office/drawing/2014/main" id="{E9AC76A7-091F-4B51-87D0-2B6B90855332}"/>
                </a:ext>
              </a:extLst>
            </p:cNvPr>
            <p:cNvPicPr>
              <a:picLocks noChangeAspect="1"/>
            </p:cNvPicPr>
            <p:nvPr/>
          </p:nvPicPr>
          <p:blipFill>
            <a:blip r:embed="rId6"/>
            <a:stretch>
              <a:fillRect/>
            </a:stretch>
          </p:blipFill>
          <p:spPr>
            <a:xfrm>
              <a:off x="7228365" y="1205763"/>
              <a:ext cx="1033401" cy="1787506"/>
            </a:xfrm>
            <a:prstGeom prst="rect">
              <a:avLst/>
            </a:prstGeom>
          </p:spPr>
        </p:pic>
      </p:grpSp>
      <p:sp>
        <p:nvSpPr>
          <p:cNvPr id="22" name="矩形 21">
            <a:extLst>
              <a:ext uri="{FF2B5EF4-FFF2-40B4-BE49-F238E27FC236}">
                <a16:creationId xmlns:a16="http://schemas.microsoft.com/office/drawing/2014/main" id="{486E4AE8-374B-4C3A-9C6A-7950841C7C14}"/>
              </a:ext>
            </a:extLst>
          </p:cNvPr>
          <p:cNvSpPr/>
          <p:nvPr/>
        </p:nvSpPr>
        <p:spPr>
          <a:xfrm>
            <a:off x="1251643" y="946086"/>
            <a:ext cx="3246402"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New Journal of Physics</a:t>
            </a:r>
            <a:r>
              <a:rPr lang="en-US" altLang="zh-CN" sz="1200" dirty="0">
                <a:solidFill>
                  <a:srgbClr val="222222"/>
                </a:solidFill>
                <a:latin typeface="Arial" panose="020B0604020202020204" pitchFamily="34" charset="0"/>
              </a:rPr>
              <a:t> 21.6 (2019): 065001.</a:t>
            </a:r>
            <a:endParaRPr lang="zh-CN" altLang="en-US" sz="1200" dirty="0"/>
          </a:p>
        </p:txBody>
      </p:sp>
      <p:sp>
        <p:nvSpPr>
          <p:cNvPr id="23" name="文本框 22">
            <a:extLst>
              <a:ext uri="{FF2B5EF4-FFF2-40B4-BE49-F238E27FC236}">
                <a16:creationId xmlns:a16="http://schemas.microsoft.com/office/drawing/2014/main" id="{D33FFAA7-EF8D-406C-A4D6-6D18137B4F70}"/>
              </a:ext>
            </a:extLst>
          </p:cNvPr>
          <p:cNvSpPr txBox="1"/>
          <p:nvPr/>
        </p:nvSpPr>
        <p:spPr>
          <a:xfrm>
            <a:off x="938831" y="2880582"/>
            <a:ext cx="3884397" cy="369332"/>
          </a:xfrm>
          <a:prstGeom prst="rect">
            <a:avLst/>
          </a:prstGeom>
          <a:noFill/>
        </p:spPr>
        <p:txBody>
          <a:bodyPr wrap="none" rtlCol="0">
            <a:spAutoFit/>
          </a:bodyPr>
          <a:lstStyle/>
          <a:p>
            <a:r>
              <a:rPr lang="en-US" altLang="zh-CN" dirty="0"/>
              <a:t>Level attraction in cavity anti-resonance</a:t>
            </a:r>
            <a:endParaRPr lang="zh-CN" altLang="en-US" dirty="0"/>
          </a:p>
        </p:txBody>
      </p:sp>
      <p:sp>
        <p:nvSpPr>
          <p:cNvPr id="24" name="矩形 23">
            <a:extLst>
              <a:ext uri="{FF2B5EF4-FFF2-40B4-BE49-F238E27FC236}">
                <a16:creationId xmlns:a16="http://schemas.microsoft.com/office/drawing/2014/main" id="{CB45D5B1-3AF9-4770-BA90-DCBCB8427688}"/>
              </a:ext>
            </a:extLst>
          </p:cNvPr>
          <p:cNvSpPr/>
          <p:nvPr/>
        </p:nvSpPr>
        <p:spPr>
          <a:xfrm>
            <a:off x="1210284" y="6202376"/>
            <a:ext cx="3303020"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Applied</a:t>
            </a:r>
            <a:r>
              <a:rPr lang="en-US" altLang="zh-CN" sz="1200" dirty="0">
                <a:solidFill>
                  <a:srgbClr val="222222"/>
                </a:solidFill>
                <a:latin typeface="Arial" panose="020B0604020202020204" pitchFamily="34" charset="0"/>
              </a:rPr>
              <a:t> 11.5 (2019): 054023.</a:t>
            </a:r>
            <a:endParaRPr lang="zh-CN" altLang="en-US" sz="1200" dirty="0"/>
          </a:p>
        </p:txBody>
      </p:sp>
      <p:sp>
        <p:nvSpPr>
          <p:cNvPr id="25" name="文本框 24">
            <a:extLst>
              <a:ext uri="{FF2B5EF4-FFF2-40B4-BE49-F238E27FC236}">
                <a16:creationId xmlns:a16="http://schemas.microsoft.com/office/drawing/2014/main" id="{91407A77-6813-4208-9798-51DAF5F63E40}"/>
              </a:ext>
            </a:extLst>
          </p:cNvPr>
          <p:cNvSpPr txBox="1"/>
          <p:nvPr/>
        </p:nvSpPr>
        <p:spPr>
          <a:xfrm>
            <a:off x="900359" y="3880323"/>
            <a:ext cx="3922869" cy="369332"/>
          </a:xfrm>
          <a:prstGeom prst="rect">
            <a:avLst/>
          </a:prstGeom>
          <a:noFill/>
        </p:spPr>
        <p:txBody>
          <a:bodyPr wrap="none" rtlCol="0">
            <a:spAutoFit/>
          </a:bodyPr>
          <a:lstStyle/>
          <a:p>
            <a:r>
              <a:rPr lang="en-US" altLang="zh-CN" dirty="0"/>
              <a:t>On-chip device utilizing level attraction</a:t>
            </a:r>
            <a:endParaRPr lang="zh-CN" altLang="en-US" dirty="0"/>
          </a:p>
        </p:txBody>
      </p:sp>
      <p:grpSp>
        <p:nvGrpSpPr>
          <p:cNvPr id="33" name="组合 32">
            <a:extLst>
              <a:ext uri="{FF2B5EF4-FFF2-40B4-BE49-F238E27FC236}">
                <a16:creationId xmlns:a16="http://schemas.microsoft.com/office/drawing/2014/main" id="{C1B03C81-6AEB-453E-9C86-96568186C0A1}"/>
              </a:ext>
            </a:extLst>
          </p:cNvPr>
          <p:cNvGrpSpPr/>
          <p:nvPr/>
        </p:nvGrpSpPr>
        <p:grpSpPr>
          <a:xfrm>
            <a:off x="785947" y="4275384"/>
            <a:ext cx="4151692" cy="1877379"/>
            <a:chOff x="883195" y="4287094"/>
            <a:chExt cx="4151692" cy="1877379"/>
          </a:xfrm>
        </p:grpSpPr>
        <p:grpSp>
          <p:nvGrpSpPr>
            <p:cNvPr id="32" name="组合 31">
              <a:extLst>
                <a:ext uri="{FF2B5EF4-FFF2-40B4-BE49-F238E27FC236}">
                  <a16:creationId xmlns:a16="http://schemas.microsoft.com/office/drawing/2014/main" id="{031E071C-E305-4AE0-80DC-A66C56D4DD1B}"/>
                </a:ext>
              </a:extLst>
            </p:cNvPr>
            <p:cNvGrpSpPr/>
            <p:nvPr/>
          </p:nvGrpSpPr>
          <p:grpSpPr>
            <a:xfrm>
              <a:off x="2257749" y="4287094"/>
              <a:ext cx="2777138" cy="1877379"/>
              <a:chOff x="2257749" y="4287094"/>
              <a:chExt cx="2777138" cy="1877379"/>
            </a:xfrm>
          </p:grpSpPr>
          <p:pic>
            <p:nvPicPr>
              <p:cNvPr id="29" name="图片 28">
                <a:extLst>
                  <a:ext uri="{FF2B5EF4-FFF2-40B4-BE49-F238E27FC236}">
                    <a16:creationId xmlns:a16="http://schemas.microsoft.com/office/drawing/2014/main" id="{470DE763-6099-4CA4-9E32-00A3C16F5A75}"/>
                  </a:ext>
                </a:extLst>
              </p:cNvPr>
              <p:cNvPicPr>
                <a:picLocks noChangeAspect="1"/>
              </p:cNvPicPr>
              <p:nvPr/>
            </p:nvPicPr>
            <p:blipFill>
              <a:blip r:embed="rId7"/>
              <a:stretch>
                <a:fillRect/>
              </a:stretch>
            </p:blipFill>
            <p:spPr>
              <a:xfrm>
                <a:off x="2257749" y="4287094"/>
                <a:ext cx="2777138" cy="1877379"/>
              </a:xfrm>
              <a:prstGeom prst="rect">
                <a:avLst/>
              </a:prstGeom>
            </p:spPr>
          </p:pic>
          <p:sp>
            <p:nvSpPr>
              <p:cNvPr id="31" name="矩形 30">
                <a:extLst>
                  <a:ext uri="{FF2B5EF4-FFF2-40B4-BE49-F238E27FC236}">
                    <a16:creationId xmlns:a16="http://schemas.microsoft.com/office/drawing/2014/main" id="{6F5E2864-A62A-4F44-BED1-368789096A86}"/>
                  </a:ext>
                </a:extLst>
              </p:cNvPr>
              <p:cNvSpPr/>
              <p:nvPr/>
            </p:nvSpPr>
            <p:spPr>
              <a:xfrm>
                <a:off x="2406788" y="4296531"/>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B3993029-9843-4290-B8E1-C3BFEB872E5C}"/>
                </a:ext>
              </a:extLst>
            </p:cNvPr>
            <p:cNvGrpSpPr/>
            <p:nvPr/>
          </p:nvGrpSpPr>
          <p:grpSpPr>
            <a:xfrm>
              <a:off x="883195" y="4624015"/>
              <a:ext cx="1490078" cy="1203538"/>
              <a:chOff x="1737512" y="4299286"/>
              <a:chExt cx="2165362" cy="1748966"/>
            </a:xfrm>
          </p:grpSpPr>
          <p:pic>
            <p:nvPicPr>
              <p:cNvPr id="26" name="图片 25">
                <a:extLst>
                  <a:ext uri="{FF2B5EF4-FFF2-40B4-BE49-F238E27FC236}">
                    <a16:creationId xmlns:a16="http://schemas.microsoft.com/office/drawing/2014/main" id="{A1BB1394-8518-4CA6-B689-145B5B3DE617}"/>
                  </a:ext>
                </a:extLst>
              </p:cNvPr>
              <p:cNvPicPr>
                <a:picLocks noChangeAspect="1"/>
              </p:cNvPicPr>
              <p:nvPr/>
            </p:nvPicPr>
            <p:blipFill>
              <a:blip r:embed="rId8"/>
              <a:stretch>
                <a:fillRect/>
              </a:stretch>
            </p:blipFill>
            <p:spPr>
              <a:xfrm>
                <a:off x="1737512" y="4299286"/>
                <a:ext cx="2129852" cy="1748966"/>
              </a:xfrm>
              <a:prstGeom prst="rect">
                <a:avLst/>
              </a:prstGeom>
            </p:spPr>
          </p:pic>
          <p:sp>
            <p:nvSpPr>
              <p:cNvPr id="27" name="矩形 26">
                <a:extLst>
                  <a:ext uri="{FF2B5EF4-FFF2-40B4-BE49-F238E27FC236}">
                    <a16:creationId xmlns:a16="http://schemas.microsoft.com/office/drawing/2014/main" id="{FED970E7-D96D-4E81-A871-6146C56C4A12}"/>
                  </a:ext>
                </a:extLst>
              </p:cNvPr>
              <p:cNvSpPr/>
              <p:nvPr/>
            </p:nvSpPr>
            <p:spPr>
              <a:xfrm>
                <a:off x="3614594" y="4308164"/>
                <a:ext cx="288280" cy="249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灯片编号占位符 33">
            <a:extLst>
              <a:ext uri="{FF2B5EF4-FFF2-40B4-BE49-F238E27FC236}">
                <a16:creationId xmlns:a16="http://schemas.microsoft.com/office/drawing/2014/main" id="{B985D765-649E-4341-B5A6-2ABEA243A587}"/>
              </a:ext>
            </a:extLst>
          </p:cNvPr>
          <p:cNvSpPr>
            <a:spLocks noGrp="1"/>
          </p:cNvSpPr>
          <p:nvPr>
            <p:ph type="sldNum" sz="quarter" idx="12"/>
          </p:nvPr>
        </p:nvSpPr>
        <p:spPr/>
        <p:txBody>
          <a:bodyPr/>
          <a:lstStyle/>
          <a:p>
            <a:fld id="{226588B9-BE96-4B53-82A0-C3A41FD8C8B0}" type="slidenum">
              <a:rPr lang="zh-CN" altLang="en-US" smtClean="0"/>
              <a:t>6</a:t>
            </a:fld>
            <a:endParaRPr lang="zh-CN" altLang="en-US"/>
          </a:p>
        </p:txBody>
      </p:sp>
      <p:sp>
        <p:nvSpPr>
          <p:cNvPr id="3" name="页脚占位符 2">
            <a:extLst>
              <a:ext uri="{FF2B5EF4-FFF2-40B4-BE49-F238E27FC236}">
                <a16:creationId xmlns:a16="http://schemas.microsoft.com/office/drawing/2014/main" id="{0DF8A9C1-D5DA-4767-8493-68D5375E173E}"/>
              </a:ext>
            </a:extLst>
          </p:cNvPr>
          <p:cNvSpPr>
            <a:spLocks noGrp="1"/>
          </p:cNvSpPr>
          <p:nvPr>
            <p:ph type="ftr" sz="quarter" idx="11"/>
          </p:nvPr>
        </p:nvSpPr>
        <p:spPr/>
        <p:txBody>
          <a:bodyPr/>
          <a:lstStyle/>
          <a:p>
            <a:r>
              <a:rPr lang="en-US" altLang="zh-CN" dirty="0"/>
              <a:t>2. Introduction to dissipative coupling</a:t>
            </a:r>
          </a:p>
        </p:txBody>
      </p:sp>
      <p:pic>
        <p:nvPicPr>
          <p:cNvPr id="30" name="图片 29">
            <a:extLst>
              <a:ext uri="{FF2B5EF4-FFF2-40B4-BE49-F238E27FC236}">
                <a16:creationId xmlns:a16="http://schemas.microsoft.com/office/drawing/2014/main" id="{7CD0A828-917A-4EB5-9D90-B70E0880CB3A}"/>
              </a:ext>
            </a:extLst>
          </p:cNvPr>
          <p:cNvPicPr>
            <a:picLocks noChangeAspect="1"/>
          </p:cNvPicPr>
          <p:nvPr/>
        </p:nvPicPr>
        <p:blipFill>
          <a:blip r:embed="rId9"/>
          <a:stretch>
            <a:fillRect/>
          </a:stretch>
        </p:blipFill>
        <p:spPr>
          <a:xfrm>
            <a:off x="8610600" y="1179059"/>
            <a:ext cx="2028370" cy="1701523"/>
          </a:xfrm>
          <a:prstGeom prst="rect">
            <a:avLst/>
          </a:prstGeom>
        </p:spPr>
      </p:pic>
      <p:pic>
        <p:nvPicPr>
          <p:cNvPr id="35" name="图片 34">
            <a:extLst>
              <a:ext uri="{FF2B5EF4-FFF2-40B4-BE49-F238E27FC236}">
                <a16:creationId xmlns:a16="http://schemas.microsoft.com/office/drawing/2014/main" id="{621482F5-78FF-4004-911B-97B7C35AE9E3}"/>
              </a:ext>
            </a:extLst>
          </p:cNvPr>
          <p:cNvPicPr>
            <a:picLocks noChangeAspect="1"/>
          </p:cNvPicPr>
          <p:nvPr/>
        </p:nvPicPr>
        <p:blipFill rotWithShape="1">
          <a:blip r:embed="rId10"/>
          <a:srcRect r="6973"/>
          <a:stretch/>
        </p:blipFill>
        <p:spPr>
          <a:xfrm>
            <a:off x="7107789" y="1228304"/>
            <a:ext cx="1427945" cy="1456366"/>
          </a:xfrm>
          <a:prstGeom prst="rect">
            <a:avLst/>
          </a:prstGeom>
        </p:spPr>
      </p:pic>
      <p:sp>
        <p:nvSpPr>
          <p:cNvPr id="36" name="矩形 35">
            <a:extLst>
              <a:ext uri="{FF2B5EF4-FFF2-40B4-BE49-F238E27FC236}">
                <a16:creationId xmlns:a16="http://schemas.microsoft.com/office/drawing/2014/main" id="{AEA71DDB-A252-45D1-B616-7A067264EE64}"/>
              </a:ext>
            </a:extLst>
          </p:cNvPr>
          <p:cNvSpPr/>
          <p:nvPr/>
        </p:nvSpPr>
        <p:spPr>
          <a:xfrm>
            <a:off x="8027279" y="946086"/>
            <a:ext cx="2759089" cy="276999"/>
          </a:xfrm>
          <a:prstGeom prst="rect">
            <a:avLst/>
          </a:prstGeom>
        </p:spPr>
        <p:txBody>
          <a:bodyPr wrap="none">
            <a:spAutoFit/>
          </a:bodyPr>
          <a:lstStyle/>
          <a:p>
            <a:r>
              <a:rPr lang="zh-CN" altLang="en-US" sz="1200" i="1" dirty="0"/>
              <a:t>Physical Review B 100.1 </a:t>
            </a:r>
            <a:r>
              <a:rPr lang="zh-CN" altLang="en-US" sz="1200" dirty="0"/>
              <a:t>(2019): 014415.</a:t>
            </a:r>
          </a:p>
        </p:txBody>
      </p:sp>
      <p:sp>
        <p:nvSpPr>
          <p:cNvPr id="37" name="文本框 36">
            <a:extLst>
              <a:ext uri="{FF2B5EF4-FFF2-40B4-BE49-F238E27FC236}">
                <a16:creationId xmlns:a16="http://schemas.microsoft.com/office/drawing/2014/main" id="{7594D5CF-0E3A-4F26-8B20-66E3D9259B0B}"/>
              </a:ext>
            </a:extLst>
          </p:cNvPr>
          <p:cNvSpPr txBox="1"/>
          <p:nvPr/>
        </p:nvSpPr>
        <p:spPr>
          <a:xfrm>
            <a:off x="7164848" y="2880582"/>
            <a:ext cx="3200401" cy="369332"/>
          </a:xfrm>
          <a:prstGeom prst="rect">
            <a:avLst/>
          </a:prstGeom>
          <a:noFill/>
        </p:spPr>
        <p:txBody>
          <a:bodyPr wrap="square" rtlCol="0">
            <a:spAutoFit/>
          </a:bodyPr>
          <a:lstStyle/>
          <a:p>
            <a:r>
              <a:rPr lang="en-US" altLang="zh-CN" dirty="0"/>
              <a:t>Cavity mediated level attraction  </a:t>
            </a:r>
            <a:endParaRPr lang="zh-CN" altLang="en-US" dirty="0"/>
          </a:p>
        </p:txBody>
      </p:sp>
    </p:spTree>
    <p:extLst>
      <p:ext uri="{BB962C8B-B14F-4D97-AF65-F5344CB8AC3E}">
        <p14:creationId xmlns:p14="http://schemas.microsoft.com/office/powerpoint/2010/main" val="418847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2" grpId="0"/>
      <p:bldP spid="23" grpId="0"/>
      <p:bldP spid="24" grpId="0"/>
      <p:bldP spid="2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2210B5E-63F0-46E9-B227-BC5398EA4D87}"/>
              </a:ext>
            </a:extLst>
          </p:cNvPr>
          <p:cNvPicPr>
            <a:picLocks noChangeAspect="1"/>
          </p:cNvPicPr>
          <p:nvPr/>
        </p:nvPicPr>
        <p:blipFill>
          <a:blip r:embed="rId3"/>
          <a:stretch>
            <a:fillRect/>
          </a:stretch>
        </p:blipFill>
        <p:spPr>
          <a:xfrm>
            <a:off x="8331226" y="1526563"/>
            <a:ext cx="2276231" cy="2169181"/>
          </a:xfrm>
          <a:prstGeom prst="rect">
            <a:avLst/>
          </a:prstGeom>
        </p:spPr>
      </p:pic>
      <p:sp>
        <p:nvSpPr>
          <p:cNvPr id="3" name="内容占位符 2">
            <a:extLst>
              <a:ext uri="{FF2B5EF4-FFF2-40B4-BE49-F238E27FC236}">
                <a16:creationId xmlns:a16="http://schemas.microsoft.com/office/drawing/2014/main" id="{8EB066BC-C713-4129-8E05-FC47F9B68929}"/>
              </a:ext>
            </a:extLst>
          </p:cNvPr>
          <p:cNvSpPr>
            <a:spLocks noGrp="1"/>
          </p:cNvSpPr>
          <p:nvPr>
            <p:ph idx="1"/>
          </p:nvPr>
        </p:nvSpPr>
        <p:spPr>
          <a:xfrm>
            <a:off x="838200" y="1139586"/>
            <a:ext cx="5811175" cy="517377"/>
          </a:xfrm>
        </p:spPr>
        <p:txBody>
          <a:bodyPr/>
          <a:lstStyle/>
          <a:p>
            <a:r>
              <a:rPr lang="en-US" altLang="zh-CN" sz="2400" dirty="0"/>
              <a:t>Coupled photon and magnon</a:t>
            </a:r>
          </a:p>
          <a:p>
            <a:endParaRPr lang="en-US" altLang="zh-CN" dirty="0"/>
          </a:p>
        </p:txBody>
      </p:sp>
      <p:sp>
        <p:nvSpPr>
          <p:cNvPr id="4" name="文本框 3">
            <a:extLst>
              <a:ext uri="{FF2B5EF4-FFF2-40B4-BE49-F238E27FC236}">
                <a16:creationId xmlns:a16="http://schemas.microsoft.com/office/drawing/2014/main" id="{CABBD975-5428-4352-9BDA-2A258822F98B}"/>
              </a:ext>
            </a:extLst>
          </p:cNvPr>
          <p:cNvSpPr txBox="1"/>
          <p:nvPr/>
        </p:nvSpPr>
        <p:spPr>
          <a:xfrm>
            <a:off x="568171" y="3714357"/>
            <a:ext cx="2762295" cy="369332"/>
          </a:xfrm>
          <a:prstGeom prst="rect">
            <a:avLst/>
          </a:prstGeom>
          <a:noFill/>
        </p:spPr>
        <p:txBody>
          <a:bodyPr wrap="square" rtlCol="0">
            <a:spAutoFit/>
          </a:bodyPr>
          <a:lstStyle/>
          <a:p>
            <a:r>
              <a:rPr lang="en-US" altLang="zh-CN" dirty="0"/>
              <a:t>Ferromagnetic resonance</a:t>
            </a:r>
            <a:endParaRPr lang="zh-CN" altLang="en-US" dirty="0"/>
          </a:p>
        </p:txBody>
      </p:sp>
      <p:sp>
        <p:nvSpPr>
          <p:cNvPr id="5" name="文本框 4">
            <a:extLst>
              <a:ext uri="{FF2B5EF4-FFF2-40B4-BE49-F238E27FC236}">
                <a16:creationId xmlns:a16="http://schemas.microsoft.com/office/drawing/2014/main" id="{0B0985B2-338D-440D-AF4D-7927F7689AD7}"/>
              </a:ext>
            </a:extLst>
          </p:cNvPr>
          <p:cNvSpPr txBox="1"/>
          <p:nvPr/>
        </p:nvSpPr>
        <p:spPr>
          <a:xfrm>
            <a:off x="3370556" y="3714357"/>
            <a:ext cx="2499402" cy="369332"/>
          </a:xfrm>
          <a:prstGeom prst="rect">
            <a:avLst/>
          </a:prstGeom>
          <a:noFill/>
        </p:spPr>
        <p:txBody>
          <a:bodyPr wrap="none" rtlCol="0">
            <a:spAutoFit/>
          </a:bodyPr>
          <a:lstStyle/>
          <a:p>
            <a:r>
              <a:rPr lang="en-US" altLang="zh-CN" dirty="0"/>
              <a:t>Photon cavity resonance</a:t>
            </a:r>
            <a:endParaRPr lang="zh-CN" altLang="en-US" dirty="0"/>
          </a:p>
        </p:txBody>
      </p:sp>
      <p:sp>
        <p:nvSpPr>
          <p:cNvPr id="6" name="文本框 5">
            <a:extLst>
              <a:ext uri="{FF2B5EF4-FFF2-40B4-BE49-F238E27FC236}">
                <a16:creationId xmlns:a16="http://schemas.microsoft.com/office/drawing/2014/main" id="{8DFFA1B8-4036-4F39-B590-79249D59AD66}"/>
              </a:ext>
            </a:extLst>
          </p:cNvPr>
          <p:cNvSpPr txBox="1"/>
          <p:nvPr/>
        </p:nvSpPr>
        <p:spPr>
          <a:xfrm>
            <a:off x="1325372" y="6447270"/>
            <a:ext cx="2390398" cy="369332"/>
          </a:xfrm>
          <a:prstGeom prst="rect">
            <a:avLst/>
          </a:prstGeom>
          <a:noFill/>
        </p:spPr>
        <p:txBody>
          <a:bodyPr wrap="none" rtlCol="0">
            <a:spAutoFit/>
          </a:bodyPr>
          <a:lstStyle/>
          <a:p>
            <a:r>
              <a:rPr lang="en-US" altLang="zh-CN" dirty="0"/>
              <a:t>Simplified to Pendulum</a:t>
            </a:r>
            <a:endParaRPr lang="zh-CN" altLang="en-US" dirty="0"/>
          </a:p>
        </p:txBody>
      </p:sp>
      <p:sp>
        <p:nvSpPr>
          <p:cNvPr id="7" name="文本框 6">
            <a:extLst>
              <a:ext uri="{FF2B5EF4-FFF2-40B4-BE49-F238E27FC236}">
                <a16:creationId xmlns:a16="http://schemas.microsoft.com/office/drawing/2014/main" id="{6E478FBC-7655-4913-845C-FAED31F2DFD6}"/>
              </a:ext>
            </a:extLst>
          </p:cNvPr>
          <p:cNvSpPr txBox="1"/>
          <p:nvPr/>
        </p:nvSpPr>
        <p:spPr>
          <a:xfrm>
            <a:off x="7099272" y="1219873"/>
            <a:ext cx="4157709" cy="400110"/>
          </a:xfrm>
          <a:prstGeom prst="rect">
            <a:avLst/>
          </a:prstGeom>
          <a:noFill/>
        </p:spPr>
        <p:txBody>
          <a:bodyPr wrap="square" rtlCol="0">
            <a:spAutoFit/>
          </a:bodyPr>
          <a:lstStyle/>
          <a:p>
            <a:r>
              <a:rPr lang="en-US" altLang="zh-CN" sz="2000" dirty="0"/>
              <a:t>Why do we study? </a:t>
            </a:r>
          </a:p>
        </p:txBody>
      </p:sp>
      <p:pic>
        <p:nvPicPr>
          <p:cNvPr id="1026" name="Picture 2">
            <a:extLst>
              <a:ext uri="{FF2B5EF4-FFF2-40B4-BE49-F238E27FC236}">
                <a16:creationId xmlns:a16="http://schemas.microsoft.com/office/drawing/2014/main" id="{23826B61-D34F-41CB-98E1-C70F149BD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78" y="2156872"/>
            <a:ext cx="1050079" cy="1762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7C8FC9-9235-483B-83D3-EA88C7214D97}"/>
                  </a:ext>
                </a:extLst>
              </p:cNvPr>
              <p:cNvSpPr txBox="1"/>
              <p:nvPr/>
            </p:nvSpPr>
            <p:spPr>
              <a:xfrm>
                <a:off x="1842411" y="1886565"/>
                <a:ext cx="706667" cy="310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𝑠𝑡𝑎𝑡𝑖𝑐</m:t>
                          </m:r>
                        </m:sub>
                      </m:sSub>
                    </m:oMath>
                  </m:oMathPara>
                </a14:m>
                <a:endParaRPr lang="zh-CN" altLang="en-US" dirty="0"/>
              </a:p>
            </p:txBody>
          </p:sp>
        </mc:Choice>
        <mc:Fallback xmlns="">
          <p:sp>
            <p:nvSpPr>
              <p:cNvPr id="8" name="文本框 7">
                <a:extLst>
                  <a:ext uri="{FF2B5EF4-FFF2-40B4-BE49-F238E27FC236}">
                    <a16:creationId xmlns:a16="http://schemas.microsoft.com/office/drawing/2014/main" id="{D07C8FC9-9235-483B-83D3-EA88C7214D97}"/>
                  </a:ext>
                </a:extLst>
              </p:cNvPr>
              <p:cNvSpPr txBox="1">
                <a:spLocks noRot="1" noChangeAspect="1" noMove="1" noResize="1" noEditPoints="1" noAdjustHandles="1" noChangeArrowheads="1" noChangeShapeType="1" noTextEdit="1"/>
              </p:cNvSpPr>
              <p:nvPr/>
            </p:nvSpPr>
            <p:spPr>
              <a:xfrm>
                <a:off x="1842411" y="1886565"/>
                <a:ext cx="706667" cy="310598"/>
              </a:xfrm>
              <a:prstGeom prst="rect">
                <a:avLst/>
              </a:prstGeom>
              <a:blipFill>
                <a:blip r:embed="rId5"/>
                <a:stretch>
                  <a:fillRect l="-6897" r="-3448"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439AC74-1EB4-49EE-9EA5-5C577E334C00}"/>
                  </a:ext>
                </a:extLst>
              </p:cNvPr>
              <p:cNvSpPr txBox="1"/>
              <p:nvPr/>
            </p:nvSpPr>
            <p:spPr>
              <a:xfrm>
                <a:off x="2146387" y="2645162"/>
                <a:ext cx="260520" cy="310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9B0000"/>
                              </a:solidFill>
                              <a:latin typeface="Cambria Math" panose="02040503050406030204" pitchFamily="18" charset="0"/>
                            </a:rPr>
                          </m:ctrlPr>
                        </m:accPr>
                        <m:e>
                          <m:r>
                            <a:rPr lang="en-US" altLang="zh-CN" b="0" i="1" smtClean="0">
                              <a:solidFill>
                                <a:srgbClr val="9B0000"/>
                              </a:solidFill>
                              <a:latin typeface="Cambria Math" panose="02040503050406030204" pitchFamily="18" charset="0"/>
                            </a:rPr>
                            <m:t>𝑀</m:t>
                          </m:r>
                        </m:e>
                      </m:acc>
                    </m:oMath>
                  </m:oMathPara>
                </a14:m>
                <a:endParaRPr lang="zh-CN" altLang="en-US" dirty="0"/>
              </a:p>
            </p:txBody>
          </p:sp>
        </mc:Choice>
        <mc:Fallback xmlns="">
          <p:sp>
            <p:nvSpPr>
              <p:cNvPr id="9" name="文本框 8">
                <a:extLst>
                  <a:ext uri="{FF2B5EF4-FFF2-40B4-BE49-F238E27FC236}">
                    <a16:creationId xmlns:a16="http://schemas.microsoft.com/office/drawing/2014/main" id="{9439AC74-1EB4-49EE-9EA5-5C577E334C00}"/>
                  </a:ext>
                </a:extLst>
              </p:cNvPr>
              <p:cNvSpPr txBox="1">
                <a:spLocks noRot="1" noChangeAspect="1" noMove="1" noResize="1" noEditPoints="1" noAdjustHandles="1" noChangeArrowheads="1" noChangeShapeType="1" noTextEdit="1"/>
              </p:cNvSpPr>
              <p:nvPr/>
            </p:nvSpPr>
            <p:spPr>
              <a:xfrm>
                <a:off x="2146387" y="2645162"/>
                <a:ext cx="260520" cy="310598"/>
              </a:xfrm>
              <a:prstGeom prst="rect">
                <a:avLst/>
              </a:prstGeom>
              <a:blipFill>
                <a:blip r:embed="rId6"/>
                <a:stretch>
                  <a:fillRect l="-18605" r="-18605" b="-784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37345E6-8242-47D3-B683-CD4A8F13D65F}"/>
              </a:ext>
            </a:extLst>
          </p:cNvPr>
          <p:cNvSpPr txBox="1"/>
          <p:nvPr/>
        </p:nvSpPr>
        <p:spPr>
          <a:xfrm>
            <a:off x="455720" y="2239961"/>
            <a:ext cx="1000274" cy="276999"/>
          </a:xfrm>
          <a:prstGeom prst="rect">
            <a:avLst/>
          </a:prstGeom>
          <a:noFill/>
        </p:spPr>
        <p:txBody>
          <a:bodyPr wrap="none" lIns="0" tIns="0" rIns="0" bIns="0" rtlCol="0">
            <a:spAutoFit/>
          </a:bodyPr>
          <a:lstStyle/>
          <a:p>
            <a:r>
              <a:rPr lang="en-US" altLang="zh-CN" dirty="0">
                <a:solidFill>
                  <a:srgbClr val="008200"/>
                </a:solidFill>
              </a:rPr>
              <a:t>Procession</a:t>
            </a:r>
            <a:endParaRPr lang="zh-CN" altLang="en-US" dirty="0">
              <a:solidFill>
                <a:srgbClr val="008200"/>
              </a:solidFill>
            </a:endParaRPr>
          </a:p>
        </p:txBody>
      </p:sp>
      <p:pic>
        <p:nvPicPr>
          <p:cNvPr id="11" name="图片 10">
            <a:extLst>
              <a:ext uri="{FF2B5EF4-FFF2-40B4-BE49-F238E27FC236}">
                <a16:creationId xmlns:a16="http://schemas.microsoft.com/office/drawing/2014/main" id="{C4FA244C-A132-496F-8DDA-637FFA8A350A}"/>
              </a:ext>
            </a:extLst>
          </p:cNvPr>
          <p:cNvPicPr>
            <a:picLocks noChangeAspect="1"/>
          </p:cNvPicPr>
          <p:nvPr/>
        </p:nvPicPr>
        <p:blipFill>
          <a:blip r:embed="rId7"/>
          <a:stretch>
            <a:fillRect/>
          </a:stretch>
        </p:blipFill>
        <p:spPr>
          <a:xfrm>
            <a:off x="3762433" y="2123374"/>
            <a:ext cx="1716292" cy="1664771"/>
          </a:xfrm>
          <a:prstGeom prst="rect">
            <a:avLst/>
          </a:prstGeom>
        </p:spPr>
      </p:pic>
      <p:pic>
        <p:nvPicPr>
          <p:cNvPr id="1028" name="Picture 4" descr="The Pendulum. My attempt at building a diverse company from the start">
            <a:extLst>
              <a:ext uri="{FF2B5EF4-FFF2-40B4-BE49-F238E27FC236}">
                <a16:creationId xmlns:a16="http://schemas.microsoft.com/office/drawing/2014/main" id="{D0F970CC-56E3-41E2-B419-ED8CEC986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8339" y="4959723"/>
            <a:ext cx="1804463" cy="15092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F52C030-2D8F-4A3D-A7DE-91BFC1C4D937}"/>
              </a:ext>
            </a:extLst>
          </p:cNvPr>
          <p:cNvSpPr txBox="1"/>
          <p:nvPr/>
        </p:nvSpPr>
        <p:spPr>
          <a:xfrm>
            <a:off x="1731734" y="4341622"/>
            <a:ext cx="1949573" cy="369332"/>
          </a:xfrm>
          <a:prstGeom prst="rect">
            <a:avLst/>
          </a:prstGeom>
          <a:noFill/>
        </p:spPr>
        <p:txBody>
          <a:bodyPr wrap="none" rtlCol="0">
            <a:spAutoFit/>
          </a:bodyPr>
          <a:lstStyle/>
          <a:p>
            <a:r>
              <a:rPr lang="en-US" altLang="zh-CN" dirty="0">
                <a:sym typeface="Wingdings" panose="05000000000000000000" pitchFamily="2" charset="2"/>
              </a:rPr>
              <a:t> </a:t>
            </a:r>
            <a:r>
              <a:rPr lang="en-US" altLang="zh-CN" dirty="0"/>
              <a:t>Periodic motion</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028ABA-A7D1-4E48-8549-9807222D4E0B}"/>
                  </a:ext>
                </a:extLst>
              </p:cNvPr>
              <p:cNvSpPr txBox="1"/>
              <p:nvPr/>
            </p:nvSpPr>
            <p:spPr>
              <a:xfrm>
                <a:off x="4194039" y="5316234"/>
                <a:ext cx="1520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𝜔</m:t>
                              </m:r>
                            </m:e>
                          </m:acc>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A7028ABA-A7D1-4E48-8549-9807222D4E0B}"/>
                  </a:ext>
                </a:extLst>
              </p:cNvPr>
              <p:cNvSpPr txBox="1">
                <a:spLocks noRot="1" noChangeAspect="1" noMove="1" noResize="1" noEditPoints="1" noAdjustHandles="1" noChangeArrowheads="1" noChangeShapeType="1" noTextEdit="1"/>
              </p:cNvSpPr>
              <p:nvPr/>
            </p:nvSpPr>
            <p:spPr>
              <a:xfrm>
                <a:off x="4194039" y="5316234"/>
                <a:ext cx="1520736" cy="276999"/>
              </a:xfrm>
              <a:prstGeom prst="rect">
                <a:avLst/>
              </a:prstGeom>
              <a:blipFill>
                <a:blip r:embed="rId9"/>
                <a:stretch>
                  <a:fillRect t="-6522" b="-2391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51C9833-A538-432F-93AC-6E8B4703A5CA}"/>
              </a:ext>
            </a:extLst>
          </p:cNvPr>
          <p:cNvSpPr txBox="1"/>
          <p:nvPr/>
        </p:nvSpPr>
        <p:spPr>
          <a:xfrm>
            <a:off x="4194039" y="4768628"/>
            <a:ext cx="2069797" cy="369332"/>
          </a:xfrm>
          <a:prstGeom prst="rect">
            <a:avLst/>
          </a:prstGeom>
          <a:noFill/>
        </p:spPr>
        <p:txBody>
          <a:bodyPr wrap="none" rtlCol="0">
            <a:spAutoFit/>
          </a:bodyPr>
          <a:lstStyle/>
          <a:p>
            <a:r>
              <a:rPr lang="en-US" altLang="zh-CN" dirty="0"/>
              <a:t>Complex frequency</a:t>
            </a:r>
            <a:endParaRPr lang="zh-CN" altLang="en-US" dirty="0"/>
          </a:p>
        </p:txBody>
      </p:sp>
      <p:sp>
        <p:nvSpPr>
          <p:cNvPr id="18" name="文本框 17">
            <a:extLst>
              <a:ext uri="{FF2B5EF4-FFF2-40B4-BE49-F238E27FC236}">
                <a16:creationId xmlns:a16="http://schemas.microsoft.com/office/drawing/2014/main" id="{B85F7787-C474-4499-A4A5-FD3BC5044B8B}"/>
              </a:ext>
            </a:extLst>
          </p:cNvPr>
          <p:cNvSpPr txBox="1"/>
          <p:nvPr/>
        </p:nvSpPr>
        <p:spPr>
          <a:xfrm>
            <a:off x="4453205" y="5771507"/>
            <a:ext cx="3153427" cy="307777"/>
          </a:xfrm>
          <a:prstGeom prst="rect">
            <a:avLst/>
          </a:prstGeom>
          <a:noFill/>
        </p:spPr>
        <p:txBody>
          <a:bodyPr wrap="none" rtlCol="0">
            <a:spAutoFit/>
          </a:bodyPr>
          <a:lstStyle/>
          <a:p>
            <a:r>
              <a:rPr lang="en-US" altLang="zh-CN" sz="1400" dirty="0"/>
              <a:t>Resonance (real) + damping (imaginary)</a:t>
            </a:r>
            <a:endParaRPr lang="zh-CN" altLang="en-US" sz="1400" dirty="0"/>
          </a:p>
        </p:txBody>
      </p:sp>
      <p:sp>
        <p:nvSpPr>
          <p:cNvPr id="15" name="灯片编号占位符 14">
            <a:extLst>
              <a:ext uri="{FF2B5EF4-FFF2-40B4-BE49-F238E27FC236}">
                <a16:creationId xmlns:a16="http://schemas.microsoft.com/office/drawing/2014/main" id="{F6B12DF0-D427-4B4C-82D3-B189E3408A00}"/>
              </a:ext>
            </a:extLst>
          </p:cNvPr>
          <p:cNvSpPr>
            <a:spLocks noGrp="1"/>
          </p:cNvSpPr>
          <p:nvPr>
            <p:ph type="sldNum" sz="quarter" idx="12"/>
          </p:nvPr>
        </p:nvSpPr>
        <p:spPr/>
        <p:txBody>
          <a:bodyPr/>
          <a:lstStyle/>
          <a:p>
            <a:fld id="{226588B9-BE96-4B53-82A0-C3A41FD8C8B0}" type="slidenum">
              <a:rPr lang="zh-CN" altLang="en-US" smtClean="0"/>
              <a:t>7</a:t>
            </a:fld>
            <a:endParaRPr lang="zh-CN" altLang="en-US" dirty="0"/>
          </a:p>
        </p:txBody>
      </p:sp>
      <p:sp>
        <p:nvSpPr>
          <p:cNvPr id="17" name="文本框 16">
            <a:extLst>
              <a:ext uri="{FF2B5EF4-FFF2-40B4-BE49-F238E27FC236}">
                <a16:creationId xmlns:a16="http://schemas.microsoft.com/office/drawing/2014/main" id="{6D36F567-253F-47F3-A48D-40A525281EBF}"/>
              </a:ext>
            </a:extLst>
          </p:cNvPr>
          <p:cNvSpPr txBox="1"/>
          <p:nvPr/>
        </p:nvSpPr>
        <p:spPr>
          <a:xfrm>
            <a:off x="7931708" y="4101009"/>
            <a:ext cx="3595856" cy="1704569"/>
          </a:xfrm>
          <a:prstGeom prst="rect">
            <a:avLst/>
          </a:prstGeom>
          <a:noFill/>
        </p:spPr>
        <p:txBody>
          <a:bodyPr wrap="none" rtlCol="0">
            <a:spAutoFit/>
          </a:bodyPr>
          <a:lstStyle/>
          <a:p>
            <a:pPr marL="342900" indent="-342900">
              <a:lnSpc>
                <a:spcPct val="150000"/>
              </a:lnSpc>
              <a:buAutoNum type="arabicPeriod"/>
            </a:pPr>
            <a:r>
              <a:rPr lang="en-US" altLang="zh-CN" dirty="0"/>
              <a:t>Spin-Photon interaction. </a:t>
            </a:r>
          </a:p>
          <a:p>
            <a:pPr marL="342900" indent="-342900">
              <a:lnSpc>
                <a:spcPct val="150000"/>
              </a:lnSpc>
              <a:buAutoNum type="arabicPeriod"/>
            </a:pPr>
            <a:r>
              <a:rPr lang="en-US" altLang="zh-CN" dirty="0"/>
              <a:t>Nanosized structural elements</a:t>
            </a:r>
          </a:p>
          <a:p>
            <a:pPr marL="342900" indent="-342900">
              <a:lnSpc>
                <a:spcPct val="150000"/>
              </a:lnSpc>
              <a:buAutoNum type="arabicPeriod"/>
            </a:pPr>
            <a:r>
              <a:rPr lang="en-US" altLang="zh-CN" dirty="0"/>
              <a:t>Quantum information procession</a:t>
            </a:r>
          </a:p>
          <a:p>
            <a:pPr>
              <a:lnSpc>
                <a:spcPct val="150000"/>
              </a:lnSpc>
            </a:pPr>
            <a:r>
              <a:rPr lang="en-US" altLang="zh-CN" dirty="0"/>
              <a:t>…</a:t>
            </a:r>
          </a:p>
        </p:txBody>
      </p:sp>
      <p:sp>
        <p:nvSpPr>
          <p:cNvPr id="19" name="矩形 18">
            <a:extLst>
              <a:ext uri="{FF2B5EF4-FFF2-40B4-BE49-F238E27FC236}">
                <a16:creationId xmlns:a16="http://schemas.microsoft.com/office/drawing/2014/main" id="{4BCA03C7-85DC-4F9C-AD65-2E0C23D7C501}"/>
              </a:ext>
            </a:extLst>
          </p:cNvPr>
          <p:cNvSpPr/>
          <p:nvPr/>
        </p:nvSpPr>
        <p:spPr>
          <a:xfrm>
            <a:off x="8836380" y="3638108"/>
            <a:ext cx="3254417" cy="276999"/>
          </a:xfrm>
          <a:prstGeom prst="rect">
            <a:avLst/>
          </a:prstGeom>
        </p:spPr>
        <p:txBody>
          <a:bodyPr wrap="none">
            <a:spAutoFit/>
          </a:bodyPr>
          <a:lstStyle/>
          <a:p>
            <a:r>
              <a:rPr lang="en-US" altLang="zh-CN" sz="1200" i="1" dirty="0">
                <a:solidFill>
                  <a:srgbClr val="222222"/>
                </a:solidFill>
                <a:latin typeface="Arial" panose="020B0604020202020204" pitchFamily="34" charset="0"/>
              </a:rPr>
              <a:t>Physical review letters 104.7 (2010): 077202.</a:t>
            </a:r>
            <a:endParaRPr lang="zh-CN" altLang="en-US" sz="1200" dirty="0"/>
          </a:p>
        </p:txBody>
      </p:sp>
      <p:sp>
        <p:nvSpPr>
          <p:cNvPr id="28" name="页脚占位符 1">
            <a:extLst>
              <a:ext uri="{FF2B5EF4-FFF2-40B4-BE49-F238E27FC236}">
                <a16:creationId xmlns:a16="http://schemas.microsoft.com/office/drawing/2014/main" id="{76E841F8-E78A-4060-A0D6-23657A5DBD5C}"/>
              </a:ext>
            </a:extLst>
          </p:cNvPr>
          <p:cNvSpPr>
            <a:spLocks noGrp="1"/>
          </p:cNvSpPr>
          <p:nvPr>
            <p:ph type="ftr" sz="quarter" idx="11"/>
          </p:nvPr>
        </p:nvSpPr>
        <p:spPr>
          <a:xfrm>
            <a:off x="4038600" y="6356350"/>
            <a:ext cx="4114800" cy="365125"/>
          </a:xfrm>
        </p:spPr>
        <p:txBody>
          <a:bodyPr/>
          <a:lstStyle/>
          <a:p>
            <a:r>
              <a:rPr lang="en-US" altLang="zh-CN" dirty="0"/>
              <a:t>2. Introduction to dissipative coupling</a:t>
            </a:r>
          </a:p>
        </p:txBody>
      </p:sp>
      <p:sp>
        <p:nvSpPr>
          <p:cNvPr id="27" name="标题 1">
            <a:extLst>
              <a:ext uri="{FF2B5EF4-FFF2-40B4-BE49-F238E27FC236}">
                <a16:creationId xmlns:a16="http://schemas.microsoft.com/office/drawing/2014/main" id="{3633616F-96F6-4611-BA7C-959809E53238}"/>
              </a:ext>
            </a:extLst>
          </p:cNvPr>
          <p:cNvSpPr txBox="1">
            <a:spLocks/>
          </p:cNvSpPr>
          <p:nvPr/>
        </p:nvSpPr>
        <p:spPr>
          <a:xfrm>
            <a:off x="838200" y="1"/>
            <a:ext cx="10515600" cy="766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How do we understand CMP?</a:t>
            </a:r>
            <a:endParaRPr lang="zh-CN" altLang="en-US" dirty="0"/>
          </a:p>
        </p:txBody>
      </p:sp>
    </p:spTree>
    <p:extLst>
      <p:ext uri="{BB962C8B-B14F-4D97-AF65-F5344CB8AC3E}">
        <p14:creationId xmlns:p14="http://schemas.microsoft.com/office/powerpoint/2010/main" val="378888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8"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05AB-E11A-4E84-9EB8-CC699C14A93F}"/>
              </a:ext>
            </a:extLst>
          </p:cNvPr>
          <p:cNvSpPr>
            <a:spLocks noGrp="1"/>
          </p:cNvSpPr>
          <p:nvPr>
            <p:ph type="title"/>
          </p:nvPr>
        </p:nvSpPr>
        <p:spPr>
          <a:xfrm>
            <a:off x="838200" y="2"/>
            <a:ext cx="10515600" cy="798988"/>
          </a:xfrm>
        </p:spPr>
        <p:txBody>
          <a:bodyPr>
            <a:normAutofit/>
          </a:bodyPr>
          <a:lstStyle/>
          <a:p>
            <a:r>
              <a:rPr lang="en-US" altLang="zh-CN" dirty="0"/>
              <a:t>Coherent coupled pendulums</a:t>
            </a:r>
            <a:endParaRPr lang="zh-CN" altLang="en-US" dirty="0"/>
          </a:p>
        </p:txBody>
      </p:sp>
      <p:pic>
        <p:nvPicPr>
          <p:cNvPr id="7" name="图片 6" descr="图片包含 游戏机&#10;&#10;描述已自动生成">
            <a:extLst>
              <a:ext uri="{FF2B5EF4-FFF2-40B4-BE49-F238E27FC236}">
                <a16:creationId xmlns:a16="http://schemas.microsoft.com/office/drawing/2014/main" id="{79A6515A-6EA2-489B-9BD8-A8BD9EB19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06" y="1156507"/>
            <a:ext cx="2823186" cy="2340000"/>
          </a:xfrm>
          <a:prstGeom prst="rect">
            <a:avLst/>
          </a:prstGeom>
        </p:spPr>
      </p:pic>
      <p:pic>
        <p:nvPicPr>
          <p:cNvPr id="8" name="图片 7" descr="地图上有字&#10;&#10;描述已自动生成">
            <a:extLst>
              <a:ext uri="{FF2B5EF4-FFF2-40B4-BE49-F238E27FC236}">
                <a16:creationId xmlns:a16="http://schemas.microsoft.com/office/drawing/2014/main" id="{D2942BF2-DA1F-478E-A11C-6ABC97A3FF4E}"/>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1" y="4110802"/>
            <a:ext cx="5400000" cy="2025000"/>
          </a:xfrm>
          <a:prstGeom prst="rect">
            <a:avLst/>
          </a:prstGeom>
        </p:spPr>
      </p:pic>
      <p:sp>
        <p:nvSpPr>
          <p:cNvPr id="10" name="文本框 9">
            <a:extLst>
              <a:ext uri="{FF2B5EF4-FFF2-40B4-BE49-F238E27FC236}">
                <a16:creationId xmlns:a16="http://schemas.microsoft.com/office/drawing/2014/main" id="{66522795-BE77-48E7-A8FC-19C380247112}"/>
              </a:ext>
            </a:extLst>
          </p:cNvPr>
          <p:cNvSpPr txBox="1"/>
          <p:nvPr/>
        </p:nvSpPr>
        <p:spPr>
          <a:xfrm>
            <a:off x="5157926" y="1311409"/>
            <a:ext cx="2101857" cy="369332"/>
          </a:xfrm>
          <a:prstGeom prst="rect">
            <a:avLst/>
          </a:prstGeom>
          <a:noFill/>
        </p:spPr>
        <p:txBody>
          <a:bodyPr wrap="none" rtlCol="0">
            <a:spAutoFit/>
          </a:bodyPr>
          <a:lstStyle/>
          <a:p>
            <a:r>
              <a:rPr lang="en-US" altLang="zh-CN" dirty="0"/>
              <a:t>Equation of motion: </a:t>
            </a:r>
            <a:endParaRPr lang="zh-CN" altLang="en-US"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67FA2D8-3E9C-4565-A760-DCDBFC8FE484}"/>
                  </a:ext>
                </a:extLst>
              </p:cNvPr>
              <p:cNvSpPr/>
              <p:nvPr/>
            </p:nvSpPr>
            <p:spPr>
              <a:xfrm>
                <a:off x="5399999" y="3219705"/>
                <a:ext cx="4458486"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𝐽</m:t>
                              </m:r>
                            </m:e>
                            <m:e>
                              <m:r>
                                <a:rPr lang="en-US" altLang="zh-CN" sz="2000" b="0" i="1" smtClean="0">
                                  <a:latin typeface="Cambria Math" panose="02040503050406030204" pitchFamily="18" charset="0"/>
                                </a:rPr>
                                <m:t>𝐽</m:t>
                              </m:r>
                            </m:e>
                          </m:mr>
                          <m:mr>
                            <m:e>
                              <m:r>
                                <a:rPr lang="en-US" altLang="zh-CN" sz="2000" b="0" i="1" smtClean="0">
                                  <a:latin typeface="Cambria Math" panose="02040503050406030204" pitchFamily="18" charset="0"/>
                                </a:rPr>
                                <m:t>𝐽</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rPr>
                                <m:t>𝐽</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𝜑</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dirty="0"/>
              </a:p>
            </p:txBody>
          </p:sp>
        </mc:Choice>
        <mc:Fallback xmlns="">
          <p:sp>
            <p:nvSpPr>
              <p:cNvPr id="13" name="矩形 12">
                <a:extLst>
                  <a:ext uri="{FF2B5EF4-FFF2-40B4-BE49-F238E27FC236}">
                    <a16:creationId xmlns:a16="http://schemas.microsoft.com/office/drawing/2014/main" id="{767FA2D8-3E9C-4565-A760-DCDBFC8FE484}"/>
                  </a:ext>
                </a:extLst>
              </p:cNvPr>
              <p:cNvSpPr>
                <a:spLocks noRot="1" noChangeAspect="1" noMove="1" noResize="1" noEditPoints="1" noAdjustHandles="1" noChangeArrowheads="1" noChangeShapeType="1" noTextEdit="1"/>
              </p:cNvSpPr>
              <p:nvPr/>
            </p:nvSpPr>
            <p:spPr>
              <a:xfrm>
                <a:off x="5399999" y="3219705"/>
                <a:ext cx="4458486" cy="67832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6F12D75-5073-4D93-82EB-48E7C8E6133D}"/>
                  </a:ext>
                </a:extLst>
              </p:cNvPr>
              <p:cNvSpPr txBox="1"/>
              <p:nvPr/>
            </p:nvSpPr>
            <p:spPr>
              <a:xfrm>
                <a:off x="5399999" y="1790157"/>
                <a:ext cx="4433650" cy="84138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=0</m:t>
                      </m:r>
                    </m:oMath>
                  </m:oMathPara>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smtClean="0">
                              <a:latin typeface="Cambria Math" panose="02040503050406030204" pitchFamily="18" charset="0"/>
                            </a:rPr>
                            <m:t>2</m:t>
                          </m:r>
                        </m:sub>
                      </m:s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𝜔</m:t>
                          </m:r>
                        </m:e>
                        <m:sub>
                          <m:r>
                            <a:rPr lang="en-US" altLang="zh-CN"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2</m:t>
                          </m:r>
                        </m:sub>
                      </m:sSub>
                      <m:r>
                        <a:rPr lang="en-US" altLang="zh-CN" i="1">
                          <a:latin typeface="Cambria Math" panose="02040503050406030204" pitchFamily="18" charset="0"/>
                        </a:rPr>
                        <m:t> −2</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smtClean="0">
                              <a:latin typeface="Cambria Math" panose="02040503050406030204" pitchFamily="18" charset="0"/>
                            </a:rPr>
                            <m:t>2</m:t>
                          </m:r>
                        </m:sub>
                      </m:sSub>
                      <m:r>
                        <a:rPr lang="en-US" altLang="zh-CN" i="1">
                          <a:latin typeface="Cambria Math" panose="02040503050406030204" pitchFamily="18" charset="0"/>
                        </a:rPr>
                        <m:t> </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2</m:t>
                              </m:r>
                            </m:sub>
                          </m:sSub>
                        </m:e>
                      </m:d>
                      <m:r>
                        <a:rPr lang="en-US" altLang="zh-CN" i="1">
                          <a:latin typeface="Cambria Math" panose="02040503050406030204" pitchFamily="18" charset="0"/>
                        </a:rPr>
                        <m:t>=0</m:t>
                      </m:r>
                      <m:r>
                        <a:rPr lang="en-US" altLang="zh-CN" b="0" i="1" smtClean="0">
                          <a:latin typeface="Cambria Math" panose="02040503050406030204" pitchFamily="18" charset="0"/>
                        </a:rPr>
                        <m:t> </m:t>
                      </m:r>
                    </m:oMath>
                  </m:oMathPara>
                </a14:m>
                <a:endParaRPr lang="zh-CN" altLang="en-US" dirty="0"/>
              </a:p>
            </p:txBody>
          </p:sp>
        </mc:Choice>
        <mc:Fallback xmlns="">
          <p:sp>
            <p:nvSpPr>
              <p:cNvPr id="14" name="文本框 13">
                <a:extLst>
                  <a:ext uri="{FF2B5EF4-FFF2-40B4-BE49-F238E27FC236}">
                    <a16:creationId xmlns:a16="http://schemas.microsoft.com/office/drawing/2014/main" id="{E6F12D75-5073-4D93-82EB-48E7C8E6133D}"/>
                  </a:ext>
                </a:extLst>
              </p:cNvPr>
              <p:cNvSpPr txBox="1">
                <a:spLocks noRot="1" noChangeAspect="1" noMove="1" noResize="1" noEditPoints="1" noAdjustHandles="1" noChangeArrowheads="1" noChangeShapeType="1" noTextEdit="1"/>
              </p:cNvSpPr>
              <p:nvPr/>
            </p:nvSpPr>
            <p:spPr>
              <a:xfrm>
                <a:off x="5399999" y="1790157"/>
                <a:ext cx="4433650" cy="841384"/>
              </a:xfrm>
              <a:prstGeom prst="rect">
                <a:avLst/>
              </a:prstGeom>
              <a:blipFill>
                <a:blip r:embed="rId5"/>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489544D1-9C31-4B47-847C-29C2EC60C442}"/>
              </a:ext>
            </a:extLst>
          </p:cNvPr>
          <p:cNvSpPr txBox="1"/>
          <p:nvPr/>
        </p:nvSpPr>
        <p:spPr>
          <a:xfrm>
            <a:off x="1726307" y="798404"/>
            <a:ext cx="2108269" cy="369332"/>
          </a:xfrm>
          <a:prstGeom prst="rect">
            <a:avLst/>
          </a:prstGeom>
          <a:noFill/>
        </p:spPr>
        <p:txBody>
          <a:bodyPr wrap="none" rtlCol="0">
            <a:spAutoFit/>
          </a:bodyPr>
          <a:lstStyle/>
          <a:p>
            <a:r>
              <a:rPr lang="en-US" altLang="zh-CN" dirty="0"/>
              <a:t>Schematic – Spring </a:t>
            </a:r>
            <a:endParaRPr lang="zh-CN"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DF2A8F9-1E2C-490F-9077-4F283C5B1DDE}"/>
                  </a:ext>
                </a:extLst>
              </p:cNvPr>
              <p:cNvSpPr/>
              <p:nvPr/>
            </p:nvSpPr>
            <p:spPr>
              <a:xfrm>
                <a:off x="5588555" y="4486196"/>
                <a:ext cx="4458486" cy="692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a:latin typeface="Cambria Math" panose="02040503050406030204" pitchFamily="18" charset="0"/>
                                  </a:rPr>
                                  <m:t>e</m:t>
                                </m:r>
                                <m:r>
                                  <m:rPr>
                                    <m:sty m:val="p"/>
                                  </m:rPr>
                                  <a:rPr lang="en-US" altLang="zh-CN" sz="2000" i="1" smtClean="0">
                                    <a:latin typeface="Cambria Math" panose="02040503050406030204" pitchFamily="18" charset="0"/>
                                  </a:rPr>
                                  <m:t>ndulum</m:t>
                                </m:r>
                                <m:r>
                                  <a:rPr lang="en-US" altLang="zh-CN" sz="2000" i="1">
                                    <a:latin typeface="Cambria Math" panose="02040503050406030204" pitchFamily="18" charset="0"/>
                                  </a:rPr>
                                  <m:t>−</m:t>
                                </m:r>
                                <m:r>
                                  <a:rPr lang="en-US" altLang="zh-CN" sz="2000" i="1" smtClean="0">
                                    <a:latin typeface="Cambria Math" panose="02040503050406030204" pitchFamily="18" charset="0"/>
                                  </a:rPr>
                                  <m:t>1</m:t>
                                </m:r>
                              </m:e>
                              <m:e>
                                <m:r>
                                  <m:rPr>
                                    <m:sty m:val="p"/>
                                  </m:rPr>
                                  <a:rPr lang="en-US" altLang="zh-CN" sz="2000" i="1">
                                    <a:latin typeface="Cambria Math" panose="02040503050406030204" pitchFamily="18" charset="0"/>
                                  </a:rPr>
                                  <m:t>coupling</m:t>
                                </m:r>
                              </m:e>
                            </m:mr>
                            <m:mr>
                              <m:e>
                                <m:r>
                                  <m:rPr>
                                    <m:sty m:val="p"/>
                                  </m:rPr>
                                  <a:rPr lang="en-US" altLang="zh-CN" sz="2000" i="1">
                                    <a:latin typeface="Cambria Math" panose="02040503050406030204" pitchFamily="18" charset="0"/>
                                  </a:rPr>
                                  <m:t>coupling</m:t>
                                </m:r>
                              </m:e>
                              <m:e>
                                <m:r>
                                  <m:rPr>
                                    <m:sty m:val="p"/>
                                    <m:brk m:alnAt="7"/>
                                  </m:rPr>
                                  <a:rPr lang="en-US" altLang="zh-CN" sz="2000" i="1">
                                    <a:latin typeface="Cambria Math" panose="02040503050406030204" pitchFamily="18" charset="0"/>
                                  </a:rPr>
                                  <m:t>P</m:t>
                                </m:r>
                                <m:r>
                                  <m:rPr>
                                    <m:sty m:val="p"/>
                                  </m:rPr>
                                  <a:rPr lang="en-US" altLang="zh-CN" sz="2000" i="1">
                                    <a:latin typeface="Cambria Math" panose="02040503050406030204" pitchFamily="18" charset="0"/>
                                  </a:rPr>
                                  <m:t>endulum</m:t>
                                </m:r>
                                <m:r>
                                  <a:rPr lang="en-US" altLang="zh-CN" sz="2000" i="1">
                                    <a:latin typeface="Cambria Math" panose="02040503050406030204" pitchFamily="18" charset="0"/>
                                  </a:rPr>
                                  <m:t>−2</m:t>
                                </m:r>
                              </m:e>
                            </m:mr>
                          </m:m>
                        </m:e>
                      </m:d>
                    </m:oMath>
                  </m:oMathPara>
                </a14:m>
                <a:endParaRPr lang="zh-CN" altLang="en-US" dirty="0"/>
              </a:p>
            </p:txBody>
          </p:sp>
        </mc:Choice>
        <mc:Fallback xmlns="">
          <p:sp>
            <p:nvSpPr>
              <p:cNvPr id="17" name="矩形 16">
                <a:extLst>
                  <a:ext uri="{FF2B5EF4-FFF2-40B4-BE49-F238E27FC236}">
                    <a16:creationId xmlns:a16="http://schemas.microsoft.com/office/drawing/2014/main" id="{5DF2A8F9-1E2C-490F-9077-4F283C5B1DDE}"/>
                  </a:ext>
                </a:extLst>
              </p:cNvPr>
              <p:cNvSpPr>
                <a:spLocks noRot="1" noChangeAspect="1" noMove="1" noResize="1" noEditPoints="1" noAdjustHandles="1" noChangeArrowheads="1" noChangeShapeType="1" noTextEdit="1"/>
              </p:cNvSpPr>
              <p:nvPr/>
            </p:nvSpPr>
            <p:spPr>
              <a:xfrm>
                <a:off x="5588555" y="4486196"/>
                <a:ext cx="4458486" cy="6921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29D6337-E37D-403A-8F5A-F33490D3F6AB}"/>
                  </a:ext>
                </a:extLst>
              </p:cNvPr>
              <p:cNvSpPr/>
              <p:nvPr/>
            </p:nvSpPr>
            <p:spPr>
              <a:xfrm>
                <a:off x="6792003" y="5287725"/>
                <a:ext cx="1923925" cy="369332"/>
              </a:xfrm>
              <a:prstGeom prst="rect">
                <a:avLst/>
              </a:prstGeom>
            </p:spPr>
            <p:txBody>
              <a:bodyPr wrap="none">
                <a:spAutoFit/>
              </a:bodyPr>
              <a:lstStyle/>
              <a:p>
                <a14:m>
                  <m:oMath xmlns:m="http://schemas.openxmlformats.org/officeDocument/2006/math">
                    <m:r>
                      <m:rPr>
                        <m:sty m:val="p"/>
                      </m:rPr>
                      <a:rPr lang="en-US" altLang="zh-CN" i="1" smtClean="0">
                        <a:latin typeface="Cambria Math" panose="02040503050406030204" pitchFamily="18" charset="0"/>
                      </a:rPr>
                      <m:t>coupling</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0" smtClean="0">
                        <a:latin typeface="Cambria Math" panose="02040503050406030204" pitchFamily="18" charset="0"/>
                      </a:rPr>
                      <m:t> </m:t>
                    </m:r>
                    <m:r>
                      <m:rPr>
                        <m:sty m:val="p"/>
                      </m:rPr>
                      <a:rPr lang="en-US" altLang="zh-CN" i="1">
                        <a:latin typeface="Cambria Math" panose="02040503050406030204" pitchFamily="18" charset="0"/>
                      </a:rPr>
                      <m:t>Real</m:t>
                    </m:r>
                  </m:oMath>
                </a14:m>
                <a:r>
                  <a:rPr lang="zh-CN" altLang="en-US" dirty="0"/>
                  <a:t> </a:t>
                </a:r>
              </a:p>
            </p:txBody>
          </p:sp>
        </mc:Choice>
        <mc:Fallback xmlns="">
          <p:sp>
            <p:nvSpPr>
              <p:cNvPr id="18" name="矩形 17">
                <a:extLst>
                  <a:ext uri="{FF2B5EF4-FFF2-40B4-BE49-F238E27FC236}">
                    <a16:creationId xmlns:a16="http://schemas.microsoft.com/office/drawing/2014/main" id="{029D6337-E37D-403A-8F5A-F33490D3F6AB}"/>
                  </a:ext>
                </a:extLst>
              </p:cNvPr>
              <p:cNvSpPr>
                <a:spLocks noRot="1" noChangeAspect="1" noMove="1" noResize="1" noEditPoints="1" noAdjustHandles="1" noChangeArrowheads="1" noChangeShapeType="1" noTextEdit="1"/>
              </p:cNvSpPr>
              <p:nvPr/>
            </p:nvSpPr>
            <p:spPr>
              <a:xfrm>
                <a:off x="6792003" y="5287725"/>
                <a:ext cx="1923925" cy="369332"/>
              </a:xfrm>
              <a:prstGeom prst="rect">
                <a:avLst/>
              </a:prstGeom>
              <a:blipFill>
                <a:blip r:embed="rId7"/>
                <a:stretch>
                  <a:fillRect l="-949" b="-1475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F7D22F4-6D82-43DA-8635-780FE607AD8B}"/>
              </a:ext>
            </a:extLst>
          </p:cNvPr>
          <p:cNvSpPr txBox="1"/>
          <p:nvPr/>
        </p:nvSpPr>
        <p:spPr>
          <a:xfrm>
            <a:off x="5157926" y="2740957"/>
            <a:ext cx="1319592" cy="369332"/>
          </a:xfrm>
          <a:prstGeom prst="rect">
            <a:avLst/>
          </a:prstGeom>
          <a:noFill/>
        </p:spPr>
        <p:txBody>
          <a:bodyPr wrap="none" rtlCol="0">
            <a:spAutoFit/>
          </a:bodyPr>
          <a:lstStyle/>
          <a:p>
            <a:r>
              <a:rPr lang="en-US" altLang="zh-CN" dirty="0"/>
              <a:t>Matrix form</a:t>
            </a:r>
            <a:endParaRPr lang="zh-CN" altLang="en-US" dirty="0"/>
          </a:p>
        </p:txBody>
      </p:sp>
      <p:sp>
        <p:nvSpPr>
          <p:cNvPr id="20" name="矩形 19">
            <a:extLst>
              <a:ext uri="{FF2B5EF4-FFF2-40B4-BE49-F238E27FC236}">
                <a16:creationId xmlns:a16="http://schemas.microsoft.com/office/drawing/2014/main" id="{D7332A29-D18D-43BD-AB54-3638A8EFB2BB}"/>
              </a:ext>
            </a:extLst>
          </p:cNvPr>
          <p:cNvSpPr/>
          <p:nvPr/>
        </p:nvSpPr>
        <p:spPr>
          <a:xfrm>
            <a:off x="5157926" y="4007448"/>
            <a:ext cx="1505540" cy="369332"/>
          </a:xfrm>
          <a:prstGeom prst="rect">
            <a:avLst/>
          </a:prstGeom>
        </p:spPr>
        <p:txBody>
          <a:bodyPr wrap="none">
            <a:spAutoFit/>
          </a:bodyPr>
          <a:lstStyle/>
          <a:p>
            <a:r>
              <a:rPr lang="en-US" altLang="zh-CN" dirty="0"/>
              <a:t>Interpretation:</a:t>
            </a:r>
            <a:endParaRPr lang="zh-CN" altLang="en-US" dirty="0"/>
          </a:p>
        </p:txBody>
      </p:sp>
      <p:sp>
        <p:nvSpPr>
          <p:cNvPr id="21" name="矩形 20">
            <a:extLst>
              <a:ext uri="{FF2B5EF4-FFF2-40B4-BE49-F238E27FC236}">
                <a16:creationId xmlns:a16="http://schemas.microsoft.com/office/drawing/2014/main" id="{23060CE5-97FA-44E2-89BB-322B0BCB1BA6}"/>
              </a:ext>
            </a:extLst>
          </p:cNvPr>
          <p:cNvSpPr/>
          <p:nvPr/>
        </p:nvSpPr>
        <p:spPr>
          <a:xfrm>
            <a:off x="8929104" y="5766470"/>
            <a:ext cx="2218877" cy="369332"/>
          </a:xfrm>
          <a:prstGeom prst="rect">
            <a:avLst/>
          </a:prstGeom>
        </p:spPr>
        <p:txBody>
          <a:bodyPr wrap="none">
            <a:spAutoFit/>
          </a:bodyPr>
          <a:lstStyle/>
          <a:p>
            <a:r>
              <a:rPr lang="en-US" altLang="zh-CN" dirty="0">
                <a:sym typeface="Wingdings" panose="05000000000000000000" pitchFamily="2" charset="2"/>
              </a:rPr>
              <a:t> </a:t>
            </a:r>
            <a:r>
              <a:rPr lang="en-US" altLang="zh-CN" dirty="0"/>
              <a:t>Conservative force</a:t>
            </a:r>
            <a:endParaRPr lang="zh-CN" altLang="en-US" dirty="0"/>
          </a:p>
        </p:txBody>
      </p:sp>
      <p:sp>
        <p:nvSpPr>
          <p:cNvPr id="23" name="灯片编号占位符 22">
            <a:extLst>
              <a:ext uri="{FF2B5EF4-FFF2-40B4-BE49-F238E27FC236}">
                <a16:creationId xmlns:a16="http://schemas.microsoft.com/office/drawing/2014/main" id="{C0BB1710-4373-4520-A704-8E5BEC5FAC87}"/>
              </a:ext>
            </a:extLst>
          </p:cNvPr>
          <p:cNvSpPr>
            <a:spLocks noGrp="1"/>
          </p:cNvSpPr>
          <p:nvPr>
            <p:ph type="sldNum" sz="quarter" idx="12"/>
          </p:nvPr>
        </p:nvSpPr>
        <p:spPr/>
        <p:txBody>
          <a:bodyPr/>
          <a:lstStyle/>
          <a:p>
            <a:fld id="{226588B9-BE96-4B53-82A0-C3A41FD8C8B0}" type="slidenum">
              <a:rPr lang="zh-CN" altLang="en-US" smtClean="0"/>
              <a:t>8</a:t>
            </a:fld>
            <a:endParaRPr lang="zh-CN" altLang="en-US"/>
          </a:p>
        </p:txBody>
      </p:sp>
      <p:sp>
        <p:nvSpPr>
          <p:cNvPr id="3" name="页脚占位符 2">
            <a:extLst>
              <a:ext uri="{FF2B5EF4-FFF2-40B4-BE49-F238E27FC236}">
                <a16:creationId xmlns:a16="http://schemas.microsoft.com/office/drawing/2014/main" id="{73B35CC7-0C93-4F25-93A0-AFAE28B8F3C4}"/>
              </a:ext>
            </a:extLst>
          </p:cNvPr>
          <p:cNvSpPr>
            <a:spLocks noGrp="1"/>
          </p:cNvSpPr>
          <p:nvPr>
            <p:ph type="ftr" sz="quarter" idx="11"/>
          </p:nvPr>
        </p:nvSpPr>
        <p:spPr/>
        <p:txBody>
          <a:bodyPr/>
          <a:lstStyle/>
          <a:p>
            <a:r>
              <a:rPr lang="en-US" altLang="zh-CN" dirty="0"/>
              <a:t>2. Introduction to dissipative coupling</a:t>
            </a:r>
          </a:p>
        </p:txBody>
      </p:sp>
    </p:spTree>
    <p:extLst>
      <p:ext uri="{BB962C8B-B14F-4D97-AF65-F5344CB8AC3E}">
        <p14:creationId xmlns:p14="http://schemas.microsoft.com/office/powerpoint/2010/main" val="10605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D7269-769E-484D-B55C-DCCE7E0A480A}"/>
              </a:ext>
            </a:extLst>
          </p:cNvPr>
          <p:cNvSpPr>
            <a:spLocks noGrp="1"/>
          </p:cNvSpPr>
          <p:nvPr>
            <p:ph type="title"/>
          </p:nvPr>
        </p:nvSpPr>
        <p:spPr>
          <a:xfrm>
            <a:off x="838200" y="2"/>
            <a:ext cx="10515600" cy="745722"/>
          </a:xfrm>
        </p:spPr>
        <p:txBody>
          <a:bodyPr>
            <a:normAutofit/>
          </a:bodyPr>
          <a:lstStyle/>
          <a:p>
            <a:r>
              <a:rPr lang="en-US" altLang="zh-CN" dirty="0"/>
              <a:t>Dissipative coupled pendulums</a:t>
            </a:r>
            <a:endParaRPr lang="zh-CN" altLang="en-US" dirty="0"/>
          </a:p>
        </p:txBody>
      </p:sp>
      <p:pic>
        <p:nvPicPr>
          <p:cNvPr id="4" name="图片 3" descr="图片包含 游戏机, 黑色, 电脑, 表面&#10;&#10;描述已自动生成">
            <a:extLst>
              <a:ext uri="{FF2B5EF4-FFF2-40B4-BE49-F238E27FC236}">
                <a16:creationId xmlns:a16="http://schemas.microsoft.com/office/drawing/2014/main" id="{B14C3273-EB87-4D30-821F-DA107FD94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089" y="1156508"/>
            <a:ext cx="2769355" cy="2350172"/>
          </a:xfrm>
          <a:prstGeom prst="rect">
            <a:avLst/>
          </a:prstGeom>
        </p:spPr>
      </p:pic>
      <p:pic>
        <p:nvPicPr>
          <p:cNvPr id="8" name="图片 7" descr="地图上有字&#10;&#10;描述已自动生成">
            <a:extLst>
              <a:ext uri="{FF2B5EF4-FFF2-40B4-BE49-F238E27FC236}">
                <a16:creationId xmlns:a16="http://schemas.microsoft.com/office/drawing/2014/main" id="{D8A30C10-292C-4CE7-855D-BCCFC4A711D0}"/>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0" y="4091903"/>
            <a:ext cx="5400000" cy="2025000"/>
          </a:xfrm>
          <a:prstGeom prst="rect">
            <a:avLst/>
          </a:prstGeom>
        </p:spPr>
      </p:pic>
      <p:sp>
        <p:nvSpPr>
          <p:cNvPr id="10" name="文本框 9">
            <a:extLst>
              <a:ext uri="{FF2B5EF4-FFF2-40B4-BE49-F238E27FC236}">
                <a16:creationId xmlns:a16="http://schemas.microsoft.com/office/drawing/2014/main" id="{861CE6BE-7775-4712-AA66-2C9DD182F87B}"/>
              </a:ext>
            </a:extLst>
          </p:cNvPr>
          <p:cNvSpPr txBox="1"/>
          <p:nvPr/>
        </p:nvSpPr>
        <p:spPr>
          <a:xfrm>
            <a:off x="5157926" y="1311409"/>
            <a:ext cx="2101857" cy="369332"/>
          </a:xfrm>
          <a:prstGeom prst="rect">
            <a:avLst/>
          </a:prstGeom>
          <a:noFill/>
        </p:spPr>
        <p:txBody>
          <a:bodyPr wrap="none" rtlCol="0">
            <a:spAutoFit/>
          </a:bodyPr>
          <a:lstStyle/>
          <a:p>
            <a:r>
              <a:rPr lang="en-US" altLang="zh-CN" dirty="0"/>
              <a:t>Equation of motion: </a:t>
            </a: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4FE2329-7413-4962-89F9-B429770BDC8E}"/>
                  </a:ext>
                </a:extLst>
              </p:cNvPr>
              <p:cNvSpPr/>
              <p:nvPr/>
            </p:nvSpPr>
            <p:spPr>
              <a:xfrm>
                <a:off x="5399999" y="3211605"/>
                <a:ext cx="4658899" cy="678327"/>
              </a:xfrm>
              <a:prstGeom prst="rect">
                <a:avLst/>
              </a:prstGeom>
            </p:spPr>
            <p:txBody>
              <a:bodyPr wrap="square">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𝜔</m:t>
                                      </m:r>
                                    </m:e>
                                  </m:acc>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m:rPr>
                                  <m:sty m:val="p"/>
                                </m:rPr>
                                <a:rPr lang="en-US" altLang="zh-CN" sz="2000" b="0" i="0" smtClean="0">
                                  <a:latin typeface="Cambria Math" panose="02040503050406030204" pitchFamily="18" charset="0"/>
                                </a:rPr>
                                <m:t>Γ</m:t>
                              </m:r>
                            </m:e>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r>
                            <m:e>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e>
                              <m:r>
                                <a:rPr lang="en-US" altLang="zh-CN" sz="2000" i="1">
                                  <a:latin typeface="Cambria Math" panose="02040503050406030204" pitchFamily="18" charset="0"/>
                                </a:rPr>
                                <m:t>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𝜔</m:t>
                                      </m:r>
                                    </m:e>
                                  </m:acc>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𝑖</m:t>
                              </m:r>
                              <m:r>
                                <m:rPr>
                                  <m:sty m:val="p"/>
                                </m:rPr>
                                <a:rPr lang="en-US" altLang="zh-CN" sz="2000">
                                  <a:latin typeface="Cambria Math" panose="02040503050406030204" pitchFamily="18" charset="0"/>
                                </a:rPr>
                                <m:t>Γ</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e>
                          </m:mr>
                          <m:mr>
                            <m:e>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e>
                          </m:mr>
                        </m:m>
                      </m:e>
                    </m:d>
                  </m:oMath>
                </a14:m>
                <a:r>
                  <a:rPr lang="zh-CN" altLang="en-US" sz="2000" dirty="0"/>
                  <a:t> </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oMath>
                </a14:m>
                <a:endParaRPr lang="zh-CN" altLang="en-US" sz="2000" dirty="0"/>
              </a:p>
            </p:txBody>
          </p:sp>
        </mc:Choice>
        <mc:Fallback xmlns="">
          <p:sp>
            <p:nvSpPr>
              <p:cNvPr id="11" name="矩形 10">
                <a:extLst>
                  <a:ext uri="{FF2B5EF4-FFF2-40B4-BE49-F238E27FC236}">
                    <a16:creationId xmlns:a16="http://schemas.microsoft.com/office/drawing/2014/main" id="{A4FE2329-7413-4962-89F9-B429770BDC8E}"/>
                  </a:ext>
                </a:extLst>
              </p:cNvPr>
              <p:cNvSpPr>
                <a:spLocks noRot="1" noChangeAspect="1" noMove="1" noResize="1" noEditPoints="1" noAdjustHandles="1" noChangeArrowheads="1" noChangeShapeType="1" noTextEdit="1"/>
              </p:cNvSpPr>
              <p:nvPr/>
            </p:nvSpPr>
            <p:spPr>
              <a:xfrm>
                <a:off x="5399999" y="3211605"/>
                <a:ext cx="4658899" cy="67832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1EBF76-625E-4472-9FAB-01DCCB054F59}"/>
                  </a:ext>
                </a:extLst>
              </p:cNvPr>
              <p:cNvSpPr txBox="1"/>
              <p:nvPr/>
            </p:nvSpPr>
            <p:spPr>
              <a:xfrm>
                <a:off x="5399999" y="1787457"/>
                <a:ext cx="4139082" cy="84138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−2</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𝜑</m:t>
                                  </m:r>
                                </m:e>
                              </m:acc>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=0</m:t>
                      </m:r>
                    </m:oMath>
                  </m:oMathPara>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smtClean="0">
                              <a:latin typeface="Cambria Math" panose="02040503050406030204" pitchFamily="18" charset="0"/>
                            </a:rPr>
                            <m:t>2</m:t>
                          </m:r>
                        </m:sub>
                      </m:s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𝜔</m:t>
                          </m:r>
                        </m:e>
                        <m:sub>
                          <m:r>
                            <a:rPr lang="en-US" altLang="zh-CN"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smtClean="0">
                              <a:latin typeface="Cambria Math" panose="02040503050406030204" pitchFamily="18" charset="0"/>
                            </a:rPr>
                            <m:t>2</m:t>
                          </m:r>
                        </m:sub>
                      </m:sSub>
                      <m:r>
                        <a:rPr lang="en-US" altLang="zh-CN" i="1">
                          <a:latin typeface="Cambria Math" panose="02040503050406030204" pitchFamily="18" charset="0"/>
                        </a:rPr>
                        <m:t> −2</m:t>
                      </m:r>
                      <m:r>
                        <m:rPr>
                          <m:sty m:val="p"/>
                        </m:rPr>
                        <a:rPr lang="en-US" altLang="zh-CN">
                          <a:latin typeface="Cambria Math" panose="02040503050406030204" pitchFamily="18" charset="0"/>
                        </a:rPr>
                        <m:t>Γ</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𝜑</m:t>
                                  </m:r>
                                </m:e>
                              </m:acc>
                            </m:e>
                            <m:sub>
                              <m:r>
                                <a:rPr lang="en-US" altLang="zh-CN" i="1" smtClean="0">
                                  <a:latin typeface="Cambria Math" panose="02040503050406030204" pitchFamily="18" charset="0"/>
                                </a:rPr>
                                <m:t>2</m:t>
                              </m:r>
                            </m:sub>
                          </m:sSub>
                        </m:e>
                      </m:d>
                      <m:r>
                        <a:rPr lang="en-US" altLang="zh-CN" i="1">
                          <a:latin typeface="Cambria Math" panose="02040503050406030204" pitchFamily="18" charset="0"/>
                        </a:rPr>
                        <m:t>=0</m:t>
                      </m:r>
                      <m:r>
                        <a:rPr lang="en-US" altLang="zh-CN" b="0" i="1" smtClean="0">
                          <a:latin typeface="Cambria Math" panose="02040503050406030204" pitchFamily="18" charset="0"/>
                        </a:rPr>
                        <m:t> </m:t>
                      </m:r>
                    </m:oMath>
                  </m:oMathPara>
                </a14:m>
                <a:endParaRPr lang="zh-CN" altLang="en-US" dirty="0"/>
              </a:p>
            </p:txBody>
          </p:sp>
        </mc:Choice>
        <mc:Fallback xmlns="">
          <p:sp>
            <p:nvSpPr>
              <p:cNvPr id="12" name="文本框 11">
                <a:extLst>
                  <a:ext uri="{FF2B5EF4-FFF2-40B4-BE49-F238E27FC236}">
                    <a16:creationId xmlns:a16="http://schemas.microsoft.com/office/drawing/2014/main" id="{AB1EBF76-625E-4472-9FAB-01DCCB054F59}"/>
                  </a:ext>
                </a:extLst>
              </p:cNvPr>
              <p:cNvSpPr txBox="1">
                <a:spLocks noRot="1" noChangeAspect="1" noMove="1" noResize="1" noEditPoints="1" noAdjustHandles="1" noChangeArrowheads="1" noChangeShapeType="1" noTextEdit="1"/>
              </p:cNvSpPr>
              <p:nvPr/>
            </p:nvSpPr>
            <p:spPr>
              <a:xfrm>
                <a:off x="5399999" y="1787457"/>
                <a:ext cx="4139082" cy="841384"/>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B83BA09-CB09-4CEF-A060-01297723FE45}"/>
              </a:ext>
            </a:extLst>
          </p:cNvPr>
          <p:cNvSpPr txBox="1"/>
          <p:nvPr/>
        </p:nvSpPr>
        <p:spPr>
          <a:xfrm>
            <a:off x="1597775" y="799511"/>
            <a:ext cx="2204450" cy="369332"/>
          </a:xfrm>
          <a:prstGeom prst="rect">
            <a:avLst/>
          </a:prstGeom>
          <a:noFill/>
        </p:spPr>
        <p:txBody>
          <a:bodyPr wrap="none" rtlCol="0">
            <a:spAutoFit/>
          </a:bodyPr>
          <a:lstStyle/>
          <a:p>
            <a:r>
              <a:rPr lang="en-US" altLang="zh-CN" dirty="0"/>
              <a:t>Schematic – Dashpot </a:t>
            </a:r>
            <a:endParaRPr lang="zh-CN" altLang="en-US" dirty="0"/>
          </a:p>
        </p:txBody>
      </p:sp>
      <p:sp>
        <p:nvSpPr>
          <p:cNvPr id="15" name="文本框 14">
            <a:extLst>
              <a:ext uri="{FF2B5EF4-FFF2-40B4-BE49-F238E27FC236}">
                <a16:creationId xmlns:a16="http://schemas.microsoft.com/office/drawing/2014/main" id="{107FDBA3-2507-4FBE-97EC-D84C87CA58C5}"/>
              </a:ext>
            </a:extLst>
          </p:cNvPr>
          <p:cNvSpPr txBox="1"/>
          <p:nvPr/>
        </p:nvSpPr>
        <p:spPr>
          <a:xfrm>
            <a:off x="5157926" y="2735557"/>
            <a:ext cx="1319592" cy="369332"/>
          </a:xfrm>
          <a:prstGeom prst="rect">
            <a:avLst/>
          </a:prstGeom>
          <a:noFill/>
        </p:spPr>
        <p:txBody>
          <a:bodyPr wrap="none" rtlCol="0">
            <a:spAutoFit/>
          </a:bodyPr>
          <a:lstStyle/>
          <a:p>
            <a:r>
              <a:rPr lang="en-US" altLang="zh-CN" dirty="0"/>
              <a:t>Matrix form</a:t>
            </a:r>
            <a:endParaRPr lang="zh-CN" altLang="en-US" dirty="0"/>
          </a:p>
        </p:txBody>
      </p:sp>
      <p:sp>
        <p:nvSpPr>
          <p:cNvPr id="16" name="矩形 15">
            <a:extLst>
              <a:ext uri="{FF2B5EF4-FFF2-40B4-BE49-F238E27FC236}">
                <a16:creationId xmlns:a16="http://schemas.microsoft.com/office/drawing/2014/main" id="{315A012A-886F-4E3A-B3B3-58177F0D3A5E}"/>
              </a:ext>
            </a:extLst>
          </p:cNvPr>
          <p:cNvSpPr/>
          <p:nvPr/>
        </p:nvSpPr>
        <p:spPr>
          <a:xfrm>
            <a:off x="5157926" y="3996648"/>
            <a:ext cx="1505540" cy="369332"/>
          </a:xfrm>
          <a:prstGeom prst="rect">
            <a:avLst/>
          </a:prstGeom>
        </p:spPr>
        <p:txBody>
          <a:bodyPr wrap="none">
            <a:spAutoFit/>
          </a:bodyPr>
          <a:lstStyle/>
          <a:p>
            <a:r>
              <a:rPr lang="en-US" altLang="zh-CN" dirty="0"/>
              <a:t>Interpretation:</a:t>
            </a:r>
            <a:endParaRPr lang="zh-CN"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EDEFE09-15A1-4BF4-99A6-761BD13CE295}"/>
                  </a:ext>
                </a:extLst>
              </p:cNvPr>
              <p:cNvSpPr/>
              <p:nvPr/>
            </p:nvSpPr>
            <p:spPr>
              <a:xfrm>
                <a:off x="5588555" y="4472696"/>
                <a:ext cx="4458486" cy="692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a:latin typeface="Cambria Math" panose="02040503050406030204" pitchFamily="18" charset="0"/>
                                  </a:rPr>
                                  <m:t>e</m:t>
                                </m:r>
                                <m:r>
                                  <m:rPr>
                                    <m:sty m:val="p"/>
                                  </m:rPr>
                                  <a:rPr lang="en-US" altLang="zh-CN" sz="2000" i="1" smtClean="0">
                                    <a:latin typeface="Cambria Math" panose="02040503050406030204" pitchFamily="18" charset="0"/>
                                  </a:rPr>
                                  <m:t>ndulum</m:t>
                                </m:r>
                                <m:r>
                                  <a:rPr lang="en-US" altLang="zh-CN" sz="2000" i="1">
                                    <a:latin typeface="Cambria Math" panose="02040503050406030204" pitchFamily="18" charset="0"/>
                                  </a:rPr>
                                  <m:t>−</m:t>
                                </m:r>
                                <m:r>
                                  <a:rPr lang="en-US" altLang="zh-CN" sz="2000" i="1" smtClean="0">
                                    <a:latin typeface="Cambria Math" panose="02040503050406030204" pitchFamily="18" charset="0"/>
                                  </a:rPr>
                                  <m:t>1</m:t>
                                </m:r>
                              </m:e>
                              <m:e>
                                <m:r>
                                  <m:rPr>
                                    <m:sty m:val="p"/>
                                  </m:rPr>
                                  <a:rPr lang="en-US" altLang="zh-CN" sz="2000" i="1">
                                    <a:latin typeface="Cambria Math" panose="02040503050406030204" pitchFamily="18" charset="0"/>
                                  </a:rPr>
                                  <m:t>coupling</m:t>
                                </m:r>
                              </m:e>
                            </m:mr>
                            <m:mr>
                              <m:e>
                                <m:r>
                                  <m:rPr>
                                    <m:sty m:val="p"/>
                                  </m:rPr>
                                  <a:rPr lang="en-US" altLang="zh-CN" sz="2000" i="1">
                                    <a:latin typeface="Cambria Math" panose="02040503050406030204" pitchFamily="18" charset="0"/>
                                  </a:rPr>
                                  <m:t>coupling</m:t>
                                </m:r>
                              </m:e>
                              <m:e>
                                <m:r>
                                  <m:rPr>
                                    <m:sty m:val="p"/>
                                    <m:brk m:alnAt="7"/>
                                  </m:rPr>
                                  <a:rPr lang="en-US" altLang="zh-CN" sz="2000" i="1">
                                    <a:latin typeface="Cambria Math" panose="02040503050406030204" pitchFamily="18" charset="0"/>
                                  </a:rPr>
                                  <m:t>P</m:t>
                                </m:r>
                                <m:r>
                                  <m:rPr>
                                    <m:sty m:val="p"/>
                                  </m:rPr>
                                  <a:rPr lang="en-US" altLang="zh-CN" sz="2000" i="1">
                                    <a:latin typeface="Cambria Math" panose="02040503050406030204" pitchFamily="18" charset="0"/>
                                  </a:rPr>
                                  <m:t>endulum</m:t>
                                </m:r>
                                <m:r>
                                  <a:rPr lang="en-US" altLang="zh-CN" sz="2000" i="1">
                                    <a:latin typeface="Cambria Math" panose="02040503050406030204" pitchFamily="18" charset="0"/>
                                  </a:rPr>
                                  <m:t>−2</m:t>
                                </m:r>
                              </m:e>
                            </m:mr>
                          </m:m>
                        </m:e>
                      </m:d>
                    </m:oMath>
                  </m:oMathPara>
                </a14:m>
                <a:endParaRPr lang="zh-CN" altLang="en-US" dirty="0"/>
              </a:p>
            </p:txBody>
          </p:sp>
        </mc:Choice>
        <mc:Fallback xmlns="">
          <p:sp>
            <p:nvSpPr>
              <p:cNvPr id="17" name="矩形 16">
                <a:extLst>
                  <a:ext uri="{FF2B5EF4-FFF2-40B4-BE49-F238E27FC236}">
                    <a16:creationId xmlns:a16="http://schemas.microsoft.com/office/drawing/2014/main" id="{BEDEFE09-15A1-4BF4-99A6-761BD13CE295}"/>
                  </a:ext>
                </a:extLst>
              </p:cNvPr>
              <p:cNvSpPr>
                <a:spLocks noRot="1" noChangeAspect="1" noMove="1" noResize="1" noEditPoints="1" noAdjustHandles="1" noChangeArrowheads="1" noChangeShapeType="1" noTextEdit="1"/>
              </p:cNvSpPr>
              <p:nvPr/>
            </p:nvSpPr>
            <p:spPr>
              <a:xfrm>
                <a:off x="5588555" y="4472696"/>
                <a:ext cx="4458486" cy="6921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706762B-1AC1-4F55-913B-33BB5C586AC9}"/>
                  </a:ext>
                </a:extLst>
              </p:cNvPr>
              <p:cNvSpPr/>
              <p:nvPr/>
            </p:nvSpPr>
            <p:spPr>
              <a:xfrm>
                <a:off x="6792002" y="5271525"/>
                <a:ext cx="2443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coupling</m:t>
                      </m:r>
                      <m:r>
                        <a:rPr lang="en-US" altLang="zh-CN" b="0" i="1" smtClean="0">
                          <a:latin typeface="Cambria Math" panose="02040503050406030204" pitchFamily="18" charset="0"/>
                        </a:rPr>
                        <m:t> </m:t>
                      </m:r>
                      <m:r>
                        <a:rPr lang="en-US" altLang="zh-CN" i="1">
                          <a:latin typeface="Cambria Math" panose="02040503050406030204" pitchFamily="18" charset="0"/>
                        </a:rPr>
                        <m:t>=</m:t>
                      </m:r>
                      <m:r>
                        <m:rPr>
                          <m:sty m:val="p"/>
                        </m:rPr>
                        <a:rPr lang="en-US" altLang="zh-CN" i="1" smtClean="0">
                          <a:latin typeface="Cambria Math" panose="02040503050406030204" pitchFamily="18" charset="0"/>
                        </a:rPr>
                        <m:t>imaginary</m:t>
                      </m:r>
                    </m:oMath>
                  </m:oMathPara>
                </a14:m>
                <a:endParaRPr lang="zh-CN" altLang="en-US" dirty="0"/>
              </a:p>
            </p:txBody>
          </p:sp>
        </mc:Choice>
        <mc:Fallback xmlns="">
          <p:sp>
            <p:nvSpPr>
              <p:cNvPr id="18" name="矩形 17">
                <a:extLst>
                  <a:ext uri="{FF2B5EF4-FFF2-40B4-BE49-F238E27FC236}">
                    <a16:creationId xmlns:a16="http://schemas.microsoft.com/office/drawing/2014/main" id="{7706762B-1AC1-4F55-913B-33BB5C586AC9}"/>
                  </a:ext>
                </a:extLst>
              </p:cNvPr>
              <p:cNvSpPr>
                <a:spLocks noRot="1" noChangeAspect="1" noMove="1" noResize="1" noEditPoints="1" noAdjustHandles="1" noChangeArrowheads="1" noChangeShapeType="1" noTextEdit="1"/>
              </p:cNvSpPr>
              <p:nvPr/>
            </p:nvSpPr>
            <p:spPr>
              <a:xfrm>
                <a:off x="6792002" y="5271525"/>
                <a:ext cx="2443298" cy="369332"/>
              </a:xfrm>
              <a:prstGeom prst="rect">
                <a:avLst/>
              </a:prstGeom>
              <a:blipFill>
                <a:blip r:embed="rId7"/>
                <a:stretch>
                  <a:fillRect b="-15000"/>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B1345287-9246-4C01-ACA9-15839E014D56}"/>
              </a:ext>
            </a:extLst>
          </p:cNvPr>
          <p:cNvSpPr/>
          <p:nvPr/>
        </p:nvSpPr>
        <p:spPr>
          <a:xfrm>
            <a:off x="8929103" y="5747571"/>
            <a:ext cx="2565126" cy="369332"/>
          </a:xfrm>
          <a:prstGeom prst="rect">
            <a:avLst/>
          </a:prstGeom>
        </p:spPr>
        <p:txBody>
          <a:bodyPr wrap="none">
            <a:spAutoFit/>
          </a:bodyPr>
          <a:lstStyle/>
          <a:p>
            <a:r>
              <a:rPr lang="en-US" altLang="zh-CN" dirty="0">
                <a:sym typeface="Wingdings" panose="05000000000000000000" pitchFamily="2" charset="2"/>
              </a:rPr>
              <a:t> Nonc</a:t>
            </a:r>
            <a:r>
              <a:rPr lang="en-US" altLang="zh-CN" dirty="0"/>
              <a:t>onservative force</a:t>
            </a:r>
            <a:endParaRPr lang="zh-CN" altLang="en-US" dirty="0"/>
          </a:p>
        </p:txBody>
      </p:sp>
      <p:sp>
        <p:nvSpPr>
          <p:cNvPr id="20" name="灯片编号占位符 19">
            <a:extLst>
              <a:ext uri="{FF2B5EF4-FFF2-40B4-BE49-F238E27FC236}">
                <a16:creationId xmlns:a16="http://schemas.microsoft.com/office/drawing/2014/main" id="{7E6033BF-F919-4071-987A-5C905A2FC50D}"/>
              </a:ext>
            </a:extLst>
          </p:cNvPr>
          <p:cNvSpPr>
            <a:spLocks noGrp="1"/>
          </p:cNvSpPr>
          <p:nvPr>
            <p:ph type="sldNum" sz="quarter" idx="12"/>
          </p:nvPr>
        </p:nvSpPr>
        <p:spPr/>
        <p:txBody>
          <a:bodyPr/>
          <a:lstStyle/>
          <a:p>
            <a:fld id="{226588B9-BE96-4B53-82A0-C3A41FD8C8B0}" type="slidenum">
              <a:rPr lang="zh-CN" altLang="en-US" smtClean="0"/>
              <a:t>9</a:t>
            </a:fld>
            <a:endParaRPr lang="zh-CN" altLang="en-US"/>
          </a:p>
        </p:txBody>
      </p:sp>
      <p:sp>
        <p:nvSpPr>
          <p:cNvPr id="3" name="页脚占位符 2">
            <a:extLst>
              <a:ext uri="{FF2B5EF4-FFF2-40B4-BE49-F238E27FC236}">
                <a16:creationId xmlns:a16="http://schemas.microsoft.com/office/drawing/2014/main" id="{169AFFC4-4AAE-4071-A1D7-478AF262E9C4}"/>
              </a:ext>
            </a:extLst>
          </p:cNvPr>
          <p:cNvSpPr>
            <a:spLocks noGrp="1"/>
          </p:cNvSpPr>
          <p:nvPr>
            <p:ph type="ftr" sz="quarter" idx="11"/>
          </p:nvPr>
        </p:nvSpPr>
        <p:spPr/>
        <p:txBody>
          <a:bodyPr/>
          <a:lstStyle/>
          <a:p>
            <a:r>
              <a:rPr lang="en-US" altLang="zh-CN" dirty="0"/>
              <a:t>2. Introduction to dissipative coupling</a:t>
            </a:r>
          </a:p>
        </p:txBody>
      </p:sp>
    </p:spTree>
    <p:extLst>
      <p:ext uri="{BB962C8B-B14F-4D97-AF65-F5344CB8AC3E}">
        <p14:creationId xmlns:p14="http://schemas.microsoft.com/office/powerpoint/2010/main" val="230693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8"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3280</TotalTime>
  <Words>1872</Words>
  <Application>Microsoft Office PowerPoint</Application>
  <PresentationFormat>宽屏</PresentationFormat>
  <Paragraphs>262</Paragraphs>
  <Slides>20</Slides>
  <Notes>8</Notes>
  <HiddenSlides>4</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Arial</vt:lpstr>
      <vt:lpstr>Cambria Math</vt:lpstr>
      <vt:lpstr>Times New Roman</vt:lpstr>
      <vt:lpstr>Office 主题​​</vt:lpstr>
      <vt:lpstr>2nd Progress Meeting</vt:lpstr>
      <vt:lpstr>Outline</vt:lpstr>
      <vt:lpstr>PowerPoint 演示文稿</vt:lpstr>
      <vt:lpstr>PowerPoint 演示文稿</vt:lpstr>
      <vt:lpstr>PowerPoint 演示文稿</vt:lpstr>
      <vt:lpstr>Why do we study dissipative coupling?</vt:lpstr>
      <vt:lpstr>PowerPoint 演示文稿</vt:lpstr>
      <vt:lpstr>Coherent coupled pendulums</vt:lpstr>
      <vt:lpstr>Dissipative coupled pendulums</vt:lpstr>
      <vt:lpstr>Dissipative coupling in metamaterials</vt:lpstr>
      <vt:lpstr>Transmission transition from 0 to 1</vt:lpstr>
      <vt:lpstr>Voltage-controlled level attraction</vt:lpstr>
      <vt:lpstr>Nonreciprocity in cavity magnon polariton</vt:lpstr>
      <vt:lpstr>Local control of magnon damping</vt:lpstr>
      <vt:lpstr>Broadband nonreciprocal device</vt:lpstr>
      <vt:lpstr>Summary</vt:lpstr>
      <vt:lpstr>Time domain analysis </vt:lpstr>
      <vt:lpstr>Time domain analysis (2) </vt:lpstr>
      <vt:lpstr>Equivalent Circuit model</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Yutong Zhao</dc:creator>
  <cp:lastModifiedBy>Yutong Zhao</cp:lastModifiedBy>
  <cp:revision>260</cp:revision>
  <dcterms:created xsi:type="dcterms:W3CDTF">2020-06-01T18:22:56Z</dcterms:created>
  <dcterms:modified xsi:type="dcterms:W3CDTF">2020-08-04T16:34:40Z</dcterms:modified>
</cp:coreProperties>
</file>